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7F864C-87FB-42A7-A8B9-89F25B6F2A35}" type="doc">
      <dgm:prSet loTypeId="urn:microsoft.com/office/officeart/2005/8/layout/cycle8" loCatId="cycle" qsTypeId="urn:microsoft.com/office/officeart/2005/8/quickstyle/simple1" qsCatId="simple" csTypeId="urn:microsoft.com/office/officeart/2005/8/colors/accent0_2" csCatId="mainScheme" phldr="1"/>
      <dgm:spPr/>
    </dgm:pt>
    <dgm:pt modelId="{EEE9232E-EE2E-4A26-9CB8-E985BB5024C5}" type="pres">
      <dgm:prSet presAssocID="{787F864C-87FB-42A7-A8B9-89F25B6F2A35}" presName="compositeShape" presStyleCnt="0">
        <dgm:presLayoutVars>
          <dgm:chMax val="7"/>
          <dgm:dir/>
          <dgm:resizeHandles val="exact"/>
        </dgm:presLayoutVars>
      </dgm:prSet>
      <dgm:spPr/>
    </dgm:pt>
  </dgm:ptLst>
  <dgm:cxnLst>
    <dgm:cxn modelId="{6230D050-018B-43EA-9EA8-478D06E2CC55}" type="presOf" srcId="{787F864C-87FB-42A7-A8B9-89F25B6F2A35}" destId="{EEE9232E-EE2E-4A26-9CB8-E985BB5024C5}" srcOrd="0"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84F6AA57-994C-446D-B57E-03D7D90B99FD}" type="datetimeFigureOut">
              <a:rPr lang="es-ES" smtClean="0"/>
              <a:t>25/02/2021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33415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4F6AA57-994C-446D-B57E-03D7D90B99FD}" type="datetimeFigureOut">
              <a:rPr lang="es-ES" smtClean="0"/>
              <a:t>25/02/2021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256460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4F6AA57-994C-446D-B57E-03D7D90B99FD}" type="datetimeFigureOut">
              <a:rPr lang="es-ES" smtClean="0"/>
              <a:t>25/02/2021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368743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84F6AA57-994C-446D-B57E-03D7D90B99FD}" type="datetimeFigureOut">
              <a:rPr lang="es-ES" smtClean="0"/>
              <a:t>25/02/2021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428250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4F6AA57-994C-446D-B57E-03D7D90B99FD}" type="datetimeFigureOut">
              <a:rPr lang="es-ES" smtClean="0"/>
              <a:t>25/02/2021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159445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84F6AA57-994C-446D-B57E-03D7D90B99FD}" type="datetimeFigureOut">
              <a:rPr lang="es-ES" smtClean="0"/>
              <a:t>25/02/2021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389708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84F6AA57-994C-446D-B57E-03D7D90B99FD}" type="datetimeFigureOut">
              <a:rPr lang="es-ES" smtClean="0"/>
              <a:t>25/02/2021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185320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84F6AA57-994C-446D-B57E-03D7D90B99FD}" type="datetimeFigureOut">
              <a:rPr lang="es-ES" smtClean="0"/>
              <a:t>25/02/2021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220271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4F6AA57-994C-446D-B57E-03D7D90B99FD}" type="datetimeFigureOut">
              <a:rPr lang="es-ES" smtClean="0"/>
              <a:t>25/02/2021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348661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4F6AA57-994C-446D-B57E-03D7D90B99FD}" type="datetimeFigureOut">
              <a:rPr lang="es-ES" smtClean="0"/>
              <a:t>25/02/2021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375701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4F6AA57-994C-446D-B57E-03D7D90B99FD}" type="datetimeFigureOut">
              <a:rPr lang="es-ES" smtClean="0"/>
              <a:t>25/02/2021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31B55C-26D6-4C6C-995B-81893D82A14B}" type="slidenum">
              <a:rPr lang="es-ES" smtClean="0"/>
              <a:t>‹Nº›</a:t>
            </a:fld>
            <a:endParaRPr lang="es-ES"/>
          </a:p>
        </p:txBody>
      </p:sp>
    </p:spTree>
    <p:extLst>
      <p:ext uri="{BB962C8B-B14F-4D97-AF65-F5344CB8AC3E}">
        <p14:creationId xmlns:p14="http://schemas.microsoft.com/office/powerpoint/2010/main" val="59336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6AA57-994C-446D-B57E-03D7D90B99FD}" type="datetimeFigureOut">
              <a:rPr lang="es-ES" smtClean="0"/>
              <a:t>25/02/2021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1B55C-26D6-4C6C-995B-81893D82A14B}" type="slidenum">
              <a:rPr lang="es-ES" smtClean="0"/>
              <a:t>‹Nº›</a:t>
            </a:fld>
            <a:endParaRPr lang="es-ES"/>
          </a:p>
        </p:txBody>
      </p:sp>
    </p:spTree>
    <p:extLst>
      <p:ext uri="{BB962C8B-B14F-4D97-AF65-F5344CB8AC3E}">
        <p14:creationId xmlns:p14="http://schemas.microsoft.com/office/powerpoint/2010/main" val="1293778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aste4green.eu/" TargetMode="External"/><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e-biocontrol.com/"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https://mygreentrainingb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ohubbio.eu/" TargetMode="Externa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8.jpe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azu@ica.csic.e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fontScale="90000"/>
          </a:bodyPr>
          <a:lstStyle/>
          <a:p>
            <a:pPr algn="ctr"/>
            <a:r>
              <a:rPr lang="en-US" dirty="0"/>
              <a:t>Conference “</a:t>
            </a:r>
            <a:r>
              <a:rPr lang="en-US" i="1" dirty="0"/>
              <a:t>Natural products for crop protection</a:t>
            </a:r>
            <a:r>
              <a:rPr lang="en-US" dirty="0"/>
              <a:t>” – CSIC /CITA</a:t>
            </a:r>
            <a:endParaRPr lang="es-ES" dirty="0"/>
          </a:p>
        </p:txBody>
      </p:sp>
      <p:sp>
        <p:nvSpPr>
          <p:cNvPr id="4" name="Marcador de texto 3"/>
          <p:cNvSpPr>
            <a:spLocks noGrp="1"/>
          </p:cNvSpPr>
          <p:nvPr>
            <p:ph type="body" sz="half" idx="2"/>
          </p:nvPr>
        </p:nvSpPr>
        <p:spPr>
          <a:xfrm>
            <a:off x="839788" y="2057400"/>
            <a:ext cx="4496983" cy="4160520"/>
          </a:xfrm>
        </p:spPr>
        <p:txBody>
          <a:bodyPr anchor="ctr">
            <a:normAutofit fontScale="92500" lnSpcReduction="10000"/>
          </a:bodyPr>
          <a:lstStyle/>
          <a:p>
            <a:pPr algn="just"/>
            <a:r>
              <a:rPr lang="en-US" dirty="0"/>
              <a:t>The Biopesticides Research Group from Institute of Agricultural Science (ICA-CSIC) organized the Conference “Natural products for crop protection” that took place on 14th and 15th of June 2019 at the Center for Research and </a:t>
            </a:r>
            <a:r>
              <a:rPr lang="en-US" dirty="0" err="1"/>
              <a:t>Agri</a:t>
            </a:r>
            <a:r>
              <a:rPr lang="en-US" dirty="0"/>
              <a:t>-Food Technology of Aragon (CITA). Up to forty attendees participated in this event, most of them researchers and doctoral students from CITA, students from School of Agronomists of Aragon (Spain), as well as agricultural technicians and farmers.  CITA collaborated with the CSIC Biopesticides group with their testing fields of aromatic plant crops and the extraction pilot plant located in their facilities, which were visited during the first day. After the visit, a series of project presentations were hold. The next day took place the workshop on aromatic and medicinal plants and their essential oils, with a series of talks on domestication and in vitro cultivation of aromatic plants (</a:t>
            </a:r>
            <a:r>
              <a:rPr lang="en-US" dirty="0" err="1"/>
              <a:t>Aleovitro</a:t>
            </a:r>
            <a:r>
              <a:rPr lang="en-US" dirty="0"/>
              <a:t>), biocidal compounds of essential oils (University of Granada), initiatives with aromatic plants in the Iberian southwest (CTAEX) and field domestication of aromatic plants (CITA).</a:t>
            </a:r>
            <a:endParaRPr lang="es-ES" dirty="0"/>
          </a:p>
        </p:txBody>
      </p:sp>
      <p:pic>
        <p:nvPicPr>
          <p:cNvPr id="5" name="10 Imagen" descr="C:\Users\jburilloa\Desktop\PROYECTOS Y REDES\VILLAMAGNA S.A\Destilación Dittrichia P.Piloto 2014\Carga2[2].jpg"/>
          <p:cNvPicPr>
            <a:picLocks noChangeAspect="1" noChangeArrowheads="1"/>
          </p:cNvPicPr>
          <p:nvPr/>
        </p:nvPicPr>
        <p:blipFill>
          <a:blip r:embed="rId2"/>
          <a:stretch/>
        </p:blipFill>
        <p:spPr bwMode="auto">
          <a:xfrm>
            <a:off x="7036064" y="704443"/>
            <a:ext cx="3606570" cy="2705914"/>
          </a:xfrm>
          <a:prstGeom prst="rect">
            <a:avLst/>
          </a:prstGeom>
          <a:noFill/>
          <a:ln>
            <a:noFill/>
          </a:ln>
        </p:spPr>
      </p:pic>
      <p:pic>
        <p:nvPicPr>
          <p:cNvPr id="6" name="Picture 3" descr="E:\Pictures\CULTIVOS\IMG_20160816_183854.jpg"/>
          <p:cNvPicPr>
            <a:picLocks noChangeAspect="1" noChangeArrowheads="1"/>
          </p:cNvPicPr>
          <p:nvPr/>
        </p:nvPicPr>
        <p:blipFill>
          <a:blip r:embed="rId3"/>
          <a:stretch/>
        </p:blipFill>
        <p:spPr bwMode="auto">
          <a:xfrm>
            <a:off x="6596941" y="3695211"/>
            <a:ext cx="4484816" cy="2522709"/>
          </a:xfrm>
          <a:prstGeom prst="rect">
            <a:avLst/>
          </a:prstGeom>
          <a:noFill/>
        </p:spPr>
      </p:pic>
    </p:spTree>
    <p:extLst>
      <p:ext uri="{BB962C8B-B14F-4D97-AF65-F5344CB8AC3E}">
        <p14:creationId xmlns:p14="http://schemas.microsoft.com/office/powerpoint/2010/main" val="237097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138" y="457200"/>
            <a:ext cx="4447309" cy="1600200"/>
          </a:xfrm>
        </p:spPr>
        <p:txBody>
          <a:bodyPr anchor="ctr">
            <a:normAutofit fontScale="90000"/>
          </a:bodyPr>
          <a:lstStyle/>
          <a:p>
            <a:pPr algn="ctr"/>
            <a:r>
              <a:rPr lang="en-US" dirty="0"/>
              <a:t>LIFE Project “Waste4Green”: Sustainable and green </a:t>
            </a:r>
            <a:r>
              <a:rPr lang="en-US" dirty="0" err="1"/>
              <a:t>agri</a:t>
            </a:r>
            <a:r>
              <a:rPr lang="en-US" dirty="0"/>
              <a:t>-waste based biopesticides</a:t>
            </a:r>
            <a:endParaRPr lang="es-ES" dirty="0"/>
          </a:p>
        </p:txBody>
      </p:sp>
      <p:pic>
        <p:nvPicPr>
          <p:cNvPr id="7" name="Marcador de posición de imagen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Marcador de texto 3"/>
          <p:cNvSpPr>
            <a:spLocks noGrp="1"/>
          </p:cNvSpPr>
          <p:nvPr>
            <p:ph type="body" sz="half" idx="2"/>
          </p:nvPr>
        </p:nvSpPr>
        <p:spPr>
          <a:xfrm>
            <a:off x="739673" y="2057400"/>
            <a:ext cx="3932237" cy="3811588"/>
          </a:xfrm>
        </p:spPr>
        <p:txBody>
          <a:bodyPr anchor="ctr">
            <a:normAutofit/>
          </a:bodyPr>
          <a:lstStyle/>
          <a:p>
            <a:pPr algn="just"/>
            <a:r>
              <a:rPr lang="en-US" dirty="0"/>
              <a:t>The Biopesticides Research Group (ICA-CSIC) coordinates the LIFE Project “Waste4Green”, which is focused in the use of agricultural waste to produce biopesticides. During the life of this project, the efficacy of two natural, safe and sustainable new formulations will be demonstrated. The raw materials are obtained from </a:t>
            </a:r>
            <a:r>
              <a:rPr lang="en-US" dirty="0" err="1"/>
              <a:t>agro</a:t>
            </a:r>
            <a:r>
              <a:rPr lang="en-US" dirty="0"/>
              <a:t>-industrial by-products. The field experiments are expected to start this year. To find out more about the project you can visit the website </a:t>
            </a:r>
            <a:r>
              <a:rPr lang="en-US" u="sng" dirty="0">
                <a:hlinkClick r:id="rId3"/>
              </a:rPr>
              <a:t>https://waste4green.eu/</a:t>
            </a:r>
            <a:r>
              <a:rPr lang="en-US" dirty="0"/>
              <a:t> </a:t>
            </a:r>
            <a:endParaRPr lang="es-ES" dirty="0"/>
          </a:p>
        </p:txBody>
      </p:sp>
    </p:spTree>
    <p:extLst>
      <p:ext uri="{BB962C8B-B14F-4D97-AF65-F5344CB8AC3E}">
        <p14:creationId xmlns:p14="http://schemas.microsoft.com/office/powerpoint/2010/main" val="1549045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3084" y="457200"/>
            <a:ext cx="3998941" cy="1600200"/>
          </a:xfrm>
        </p:spPr>
        <p:txBody>
          <a:bodyPr anchor="ctr"/>
          <a:lstStyle/>
          <a:p>
            <a:pPr algn="ctr"/>
            <a:r>
              <a:rPr lang="en-US" dirty="0"/>
              <a:t>Erasmus+ project (BET) “Biocontrol e-training”</a:t>
            </a:r>
            <a:endParaRPr lang="es-ES" dirty="0"/>
          </a:p>
        </p:txBody>
      </p:sp>
      <p:pic>
        <p:nvPicPr>
          <p:cNvPr id="6" name="Marcador de posición de imagen 5"/>
          <p:cNvPicPr>
            <a:picLocks noGrp="1" noChangeAspect="1"/>
          </p:cNvPicPr>
          <p:nvPr>
            <p:ph type="pic" idx="1"/>
          </p:nvPr>
        </p:nvPicPr>
        <p:blipFill>
          <a:blip r:embed="rId2"/>
          <a:srcRect l="14381" r="14381"/>
          <a:stretch>
            <a:fillRect/>
          </a:stretch>
        </p:blipFill>
        <p:spPr>
          <a:prstGeom prst="rect">
            <a:avLst/>
          </a:prstGeom>
        </p:spPr>
      </p:pic>
      <p:sp>
        <p:nvSpPr>
          <p:cNvPr id="4" name="Marcador de texto 3"/>
          <p:cNvSpPr>
            <a:spLocks noGrp="1"/>
          </p:cNvSpPr>
          <p:nvPr>
            <p:ph type="body" sz="half" idx="2"/>
          </p:nvPr>
        </p:nvSpPr>
        <p:spPr/>
        <p:txBody>
          <a:bodyPr>
            <a:normAutofit lnSpcReduction="10000"/>
          </a:bodyPr>
          <a:lstStyle/>
          <a:p>
            <a:pPr algn="just"/>
            <a:r>
              <a:rPr lang="en-US" dirty="0"/>
              <a:t>The Erasmus+ project “Biocontrol e-training - BET” is developing a new online training tool on biocontrol, aimed at a wide variety of groups (training organizations, universities, technical institutes…). First, a comprehensive study about biocontrol’s training need was made through the EU. Once the necessities were stablished, four e-learning modules about biocontrol were developed (available in four languages: EN, FR, IT, ES), as well as a learning management system. Now that the project is coming to an end, a comprehensive guide of the project, including its results, is being elaborated. For further information about the project, you can visit the website </a:t>
            </a:r>
            <a:r>
              <a:rPr lang="en-US" u="sng" dirty="0">
                <a:hlinkClick r:id="rId3"/>
              </a:rPr>
              <a:t>http://www.e-biocontrol.com/</a:t>
            </a:r>
            <a:r>
              <a:rPr lang="en-US" dirty="0"/>
              <a:t> and for the online learning platform you can sign up free in </a:t>
            </a:r>
            <a:r>
              <a:rPr lang="en-US" u="sng" dirty="0">
                <a:hlinkClick r:id="rId4"/>
              </a:rPr>
              <a:t>https://mygreentrainingbox.com/</a:t>
            </a:r>
            <a:r>
              <a:rPr lang="en-US" dirty="0"/>
              <a:t> </a:t>
            </a:r>
            <a:endParaRPr lang="es-ES" dirty="0"/>
          </a:p>
          <a:p>
            <a:pPr algn="just"/>
            <a:endParaRPr lang="es-ES" dirty="0"/>
          </a:p>
        </p:txBody>
      </p:sp>
    </p:spTree>
    <p:extLst>
      <p:ext uri="{BB962C8B-B14F-4D97-AF65-F5344CB8AC3E}">
        <p14:creationId xmlns:p14="http://schemas.microsoft.com/office/powerpoint/2010/main" val="339347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386" y="457199"/>
            <a:ext cx="4646815" cy="1600200"/>
          </a:xfrm>
        </p:spPr>
        <p:txBody>
          <a:bodyPr anchor="ctr"/>
          <a:lstStyle/>
          <a:p>
            <a:pPr algn="ctr"/>
            <a:r>
              <a:rPr lang="en-US" dirty="0"/>
              <a:t>Erasmus+ project (EOHUB) “European Hub on Essential Oils”</a:t>
            </a:r>
            <a:endParaRPr lang="es-ES" dirty="0"/>
          </a:p>
        </p:txBody>
      </p:sp>
      <p:sp>
        <p:nvSpPr>
          <p:cNvPr id="4" name="Marcador de texto 3"/>
          <p:cNvSpPr>
            <a:spLocks noGrp="1"/>
          </p:cNvSpPr>
          <p:nvPr>
            <p:ph type="body" sz="half" idx="2"/>
          </p:nvPr>
        </p:nvSpPr>
        <p:spPr>
          <a:xfrm>
            <a:off x="631768" y="2057399"/>
            <a:ext cx="4148050" cy="4156363"/>
          </a:xfrm>
        </p:spPr>
        <p:txBody>
          <a:bodyPr vert="horz" lIns="91440" tIns="45720" rIns="91440" bIns="45720" rtlCol="0" anchor="ctr">
            <a:normAutofit fontScale="85000" lnSpcReduction="20000"/>
          </a:bodyPr>
          <a:lstStyle/>
          <a:p>
            <a:pPr algn="just"/>
            <a:r>
              <a:rPr lang="en-US" dirty="0"/>
              <a:t>Another Erasmus+ project that the Biopesticides Research Group (ICA-CSIC) is part of is EOHUB, an European conglomerate centered in the field of Essential Oils. This project aims to increase the capacity of higher education institutions and business to integrate research results and innovative practice into the educational offer, and to exploit the potential for marketable process, methods and services in the field of essential oils and medicinal and aromatic plants. Moreover, it helps graduates and PhD students to develop new entrepreneurship activities and marketable services in line with their curricula, which too often remain only at the level of “theoretical applications” and “case studies”. A series of staff mobility encounters are being made, starting with the virtual visit of ARMOSA TECH to ICA-CSIC installations. It was an opportunity to share knowledge and strengthen relationships between research laboratories and industry. In the framework of the dissemination of staff mobility activities, the project coordinator, the Polytechnic University of Madrid (UPM) held the webinar “CYCLE OF CONFERENCES EOHUB - EUROPEAN HUB IN THE FIELD OF ESSENTIAL OILS”. Although it is an EU funded project, anybody from all over the world can join the webinars and participate in the “</a:t>
            </a:r>
            <a:r>
              <a:rPr lang="en-US" dirty="0" err="1"/>
              <a:t>learn&amp;teach</a:t>
            </a:r>
            <a:r>
              <a:rPr lang="en-US" dirty="0"/>
              <a:t>” platform, available in the website </a:t>
            </a:r>
            <a:r>
              <a:rPr lang="en-US" dirty="0">
                <a:hlinkClick r:id="rId2"/>
              </a:rPr>
              <a:t>https://eohubbio.eu/</a:t>
            </a: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729" y="457199"/>
            <a:ext cx="5364004" cy="302334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793" y="3522112"/>
            <a:ext cx="4621875" cy="3085447"/>
          </a:xfrm>
          <a:prstGeom prst="rect">
            <a:avLst/>
          </a:prstGeom>
        </p:spPr>
      </p:pic>
    </p:spTree>
    <p:extLst>
      <p:ext uri="{BB962C8B-B14F-4D97-AF65-F5344CB8AC3E}">
        <p14:creationId xmlns:p14="http://schemas.microsoft.com/office/powerpoint/2010/main" val="196697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4156161" cy="1600200"/>
          </a:xfrm>
        </p:spPr>
        <p:txBody>
          <a:bodyPr anchor="ctr">
            <a:normAutofit fontScale="90000"/>
          </a:bodyPr>
          <a:lstStyle/>
          <a:p>
            <a:pPr algn="ctr"/>
            <a:r>
              <a:rPr lang="es-ES" b="1" dirty="0"/>
              <a:t>i-COOP+ Project </a:t>
            </a:r>
            <a:r>
              <a:rPr lang="en-US" b="1" dirty="0"/>
              <a:t>“Valorization of Colombian agroforestry residues”</a:t>
            </a:r>
            <a:r>
              <a:rPr lang="es-ES" b="1" dirty="0"/>
              <a:t> </a:t>
            </a:r>
          </a:p>
        </p:txBody>
      </p:sp>
      <p:pic>
        <p:nvPicPr>
          <p:cNvPr id="5" name="Marcador de posición de imagen 4"/>
          <p:cNvPicPr>
            <a:picLocks noGrp="1" noChangeAspect="1"/>
          </p:cNvPicPr>
          <p:nvPr>
            <p:ph type="pic" idx="1"/>
          </p:nvPr>
        </p:nvPicPr>
        <p:blipFill>
          <a:blip r:embed="rId2">
            <a:extLst>
              <a:ext uri="{28A0092B-C50C-407E-A947-70E740481C1C}">
                <a14:useLocalDpi xmlns:a14="http://schemas.microsoft.com/office/drawing/2010/main" val="0"/>
              </a:ext>
            </a:extLst>
          </a:blip>
          <a:srcRect l="20390" r="20390"/>
          <a:stretch>
            <a:fillRect/>
          </a:stretch>
        </p:blipFill>
        <p:spPr>
          <a:xfrm rot="5400000">
            <a:off x="5832475" y="338138"/>
            <a:ext cx="4873625" cy="6172200"/>
          </a:xfrm>
        </p:spPr>
      </p:pic>
      <p:sp>
        <p:nvSpPr>
          <p:cNvPr id="4" name="Marcador de texto 3"/>
          <p:cNvSpPr>
            <a:spLocks noGrp="1"/>
          </p:cNvSpPr>
          <p:nvPr>
            <p:ph type="body" sz="half" idx="2"/>
          </p:nvPr>
        </p:nvSpPr>
        <p:spPr>
          <a:xfrm>
            <a:off x="839788" y="2057399"/>
            <a:ext cx="4048096" cy="4052456"/>
          </a:xfrm>
        </p:spPr>
        <p:txBody>
          <a:bodyPr>
            <a:normAutofit/>
          </a:bodyPr>
          <a:lstStyle/>
          <a:p>
            <a:pPr algn="just"/>
            <a:r>
              <a:rPr lang="en-US" dirty="0"/>
              <a:t>The Biopesticides Research Group CSIC collaborates with the University of </a:t>
            </a:r>
            <a:r>
              <a:rPr lang="en-US" dirty="0" err="1"/>
              <a:t>Antioquía</a:t>
            </a:r>
            <a:r>
              <a:rPr lang="en-US" dirty="0"/>
              <a:t> in Colombia through the I-COOP program “Valorization of Colombian agroforestry residues: a training tool in biocontrol and circular economy”. </a:t>
            </a:r>
          </a:p>
          <a:p>
            <a:pPr algn="just"/>
            <a:r>
              <a:rPr lang="en-US" dirty="0"/>
              <a:t>The purpose of the CSIC Program for Scientific Cooperation for Development </a:t>
            </a:r>
            <a:r>
              <a:rPr lang="en-US" dirty="0" err="1"/>
              <a:t>i-COOP</a:t>
            </a:r>
            <a:r>
              <a:rPr lang="en-US" dirty="0"/>
              <a:t>+ is to promote the achievement of the Sustainable Development Goals (SDG) and contribute to the strengthening of scientific-technical and training capacities of countries receiving ODA (Official Development Assistance) through the training and exchange of knowledge of scientific and technical personnel in ODA countries. </a:t>
            </a:r>
          </a:p>
          <a:p>
            <a:pPr algn="just"/>
            <a:endParaRPr lang="es-ES" dirty="0"/>
          </a:p>
        </p:txBody>
      </p:sp>
    </p:spTree>
    <p:extLst>
      <p:ext uri="{BB962C8B-B14F-4D97-AF65-F5344CB8AC3E}">
        <p14:creationId xmlns:p14="http://schemas.microsoft.com/office/powerpoint/2010/main" val="382605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181" y="241816"/>
            <a:ext cx="5122283" cy="1600200"/>
          </a:xfrm>
        </p:spPr>
        <p:txBody>
          <a:bodyPr anchor="ctr">
            <a:normAutofit/>
          </a:bodyPr>
          <a:lstStyle/>
          <a:p>
            <a:pPr algn="ctr"/>
            <a:r>
              <a:rPr lang="es-ES" b="1" dirty="0" err="1"/>
              <a:t>Webinar</a:t>
            </a:r>
            <a:r>
              <a:rPr lang="es-ES" b="1" dirty="0"/>
              <a:t> </a:t>
            </a:r>
            <a:r>
              <a:rPr lang="en-US" b="1" dirty="0"/>
              <a:t>"Exploitation and use of natural substances in agroforestry residues" </a:t>
            </a:r>
            <a:r>
              <a:rPr lang="es-ES" b="1" dirty="0"/>
              <a:t> </a:t>
            </a:r>
          </a:p>
        </p:txBody>
      </p:sp>
      <p:sp>
        <p:nvSpPr>
          <p:cNvPr id="4" name="Marcador de texto 3"/>
          <p:cNvSpPr>
            <a:spLocks noGrp="1"/>
          </p:cNvSpPr>
          <p:nvPr>
            <p:ph type="body" sz="half" idx="2"/>
          </p:nvPr>
        </p:nvSpPr>
        <p:spPr>
          <a:xfrm>
            <a:off x="841652" y="1781193"/>
            <a:ext cx="4048096" cy="2030599"/>
          </a:xfrm>
        </p:spPr>
        <p:txBody>
          <a:bodyPr>
            <a:normAutofit/>
          </a:bodyPr>
          <a:lstStyle/>
          <a:p>
            <a:pPr algn="just"/>
            <a:r>
              <a:rPr lang="en-US" dirty="0"/>
              <a:t>As part of the I-coop collaboration </a:t>
            </a:r>
            <a:r>
              <a:rPr lang="en-US" dirty="0" err="1"/>
              <a:t>Programme</a:t>
            </a:r>
            <a:r>
              <a:rPr lang="en-US" dirty="0"/>
              <a:t>, we organized the Webinar "Exploitation and use of natural substances in agroforestry residues" in November 2020. </a:t>
            </a:r>
          </a:p>
          <a:p>
            <a:pPr algn="just"/>
            <a:r>
              <a:rPr lang="en-US" dirty="0"/>
              <a:t>We had participants from different countries countries (Spain, Mexico, Chile, Colombia, Brazil, Portugal) with great interest in the topics (see </a:t>
            </a:r>
            <a:r>
              <a:rPr lang="en-US" dirty="0" err="1"/>
              <a:t>programme</a:t>
            </a:r>
            <a:r>
              <a:rPr lang="en-US" dirty="0"/>
              <a:t> in the next slide)</a:t>
            </a:r>
          </a:p>
          <a:p>
            <a:pPr algn="just"/>
            <a:endParaRPr lang="es-ES" dirty="0"/>
          </a:p>
        </p:txBody>
      </p:sp>
      <p:pic>
        <p:nvPicPr>
          <p:cNvPr id="2050" name="Imagen 45" descr="ESCUDEA">
            <a:extLst>
              <a:ext uri="{FF2B5EF4-FFF2-40B4-BE49-F238E27FC236}">
                <a16:creationId xmlns:a16="http://schemas.microsoft.com/office/drawing/2014/main" id="{BCACCA76-AC52-40A1-83BD-E89CDE359D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0573" y="559289"/>
            <a:ext cx="531937" cy="801419"/>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6" descr="logo-CSIC-big-trans">
            <a:extLst>
              <a:ext uri="{FF2B5EF4-FFF2-40B4-BE49-F238E27FC236}">
                <a16:creationId xmlns:a16="http://schemas.microsoft.com/office/drawing/2014/main" id="{E3C27AEC-01A6-409F-B903-D0E11A11C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3888" y="965535"/>
            <a:ext cx="1352550" cy="3317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AF8563F9-127B-4C87-AB2C-7104683F4300}"/>
              </a:ext>
            </a:extLst>
          </p:cNvPr>
          <p:cNvGrpSpPr/>
          <p:nvPr/>
        </p:nvGrpSpPr>
        <p:grpSpPr>
          <a:xfrm>
            <a:off x="5962071" y="1801025"/>
            <a:ext cx="5323205" cy="3738245"/>
            <a:chOff x="0" y="0"/>
            <a:chExt cx="10009760" cy="6804183"/>
          </a:xfrm>
        </p:grpSpPr>
        <p:graphicFrame>
          <p:nvGraphicFramePr>
            <p:cNvPr id="13" name="Diagrama 12">
              <a:extLst>
                <a:ext uri="{FF2B5EF4-FFF2-40B4-BE49-F238E27FC236}">
                  <a16:creationId xmlns:a16="http://schemas.microsoft.com/office/drawing/2014/main" id="{A146A809-350D-408D-9BA0-1F0280F8235E}"/>
                </a:ext>
              </a:extLst>
            </p:cNvPr>
            <p:cNvGraphicFramePr/>
            <p:nvPr/>
          </p:nvGraphicFramePr>
          <p:xfrm>
            <a:off x="1881760" y="590867"/>
            <a:ext cx="8128000" cy="5713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Imagen 13">
              <a:extLst>
                <a:ext uri="{FF2B5EF4-FFF2-40B4-BE49-F238E27FC236}">
                  <a16:creationId xmlns:a16="http://schemas.microsoft.com/office/drawing/2014/main" id="{E658855F-97FC-4B88-A0B4-BDB4A38F18D8}"/>
                </a:ext>
              </a:extLst>
            </p:cNvPr>
            <p:cNvPicPr>
              <a:picLocks noChangeAspect="1"/>
            </p:cNvPicPr>
            <p:nvPr/>
          </p:nvPicPr>
          <p:blipFill>
            <a:blip r:embed="rId9"/>
            <a:stretch>
              <a:fillRect/>
            </a:stretch>
          </p:blipFill>
          <p:spPr>
            <a:xfrm>
              <a:off x="4513823" y="4707188"/>
              <a:ext cx="2895531" cy="2096995"/>
            </a:xfrm>
            <a:prstGeom prst="ellipse">
              <a:avLst/>
            </a:prstGeom>
            <a:ln>
              <a:noFill/>
            </a:ln>
            <a:effectLst>
              <a:softEdge rad="112500"/>
            </a:effectLst>
          </p:spPr>
        </p:pic>
        <p:pic>
          <p:nvPicPr>
            <p:cNvPr id="15" name="Imagen 14">
              <a:extLst>
                <a:ext uri="{FF2B5EF4-FFF2-40B4-BE49-F238E27FC236}">
                  <a16:creationId xmlns:a16="http://schemas.microsoft.com/office/drawing/2014/main" id="{BC4C5C52-2788-4199-876C-1977ED4A3511}"/>
                </a:ext>
              </a:extLst>
            </p:cNvPr>
            <p:cNvPicPr>
              <a:picLocks noChangeAspect="1"/>
            </p:cNvPicPr>
            <p:nvPr/>
          </p:nvPicPr>
          <p:blipFill>
            <a:blip r:embed="rId10"/>
            <a:stretch>
              <a:fillRect/>
            </a:stretch>
          </p:blipFill>
          <p:spPr>
            <a:xfrm>
              <a:off x="5846027" y="1872869"/>
              <a:ext cx="2409241" cy="1876206"/>
            </a:xfrm>
            <a:prstGeom prst="ellipse">
              <a:avLst/>
            </a:prstGeom>
            <a:ln>
              <a:noFill/>
            </a:ln>
            <a:effectLst>
              <a:softEdge rad="112500"/>
            </a:effectLst>
          </p:spPr>
        </p:pic>
        <p:pic>
          <p:nvPicPr>
            <p:cNvPr id="16" name="Imagen 15">
              <a:extLst>
                <a:ext uri="{FF2B5EF4-FFF2-40B4-BE49-F238E27FC236}">
                  <a16:creationId xmlns:a16="http://schemas.microsoft.com/office/drawing/2014/main" id="{1531CD04-AAF6-4B37-8D5F-C3FBCA0DB63C}"/>
                </a:ext>
              </a:extLst>
            </p:cNvPr>
            <p:cNvPicPr>
              <a:picLocks noChangeAspect="1"/>
            </p:cNvPicPr>
            <p:nvPr/>
          </p:nvPicPr>
          <p:blipFill>
            <a:blip r:embed="rId11"/>
            <a:stretch>
              <a:fillRect/>
            </a:stretch>
          </p:blipFill>
          <p:spPr>
            <a:xfrm>
              <a:off x="4611551" y="568514"/>
              <a:ext cx="2507462" cy="2213599"/>
            </a:xfrm>
            <a:prstGeom prst="ellipse">
              <a:avLst/>
            </a:prstGeom>
            <a:ln>
              <a:noFill/>
            </a:ln>
            <a:effectLst>
              <a:softEdge rad="112500"/>
            </a:effectLst>
          </p:spPr>
        </p:pic>
        <p:pic>
          <p:nvPicPr>
            <p:cNvPr id="17" name="Imagen 16">
              <a:extLst>
                <a:ext uri="{FF2B5EF4-FFF2-40B4-BE49-F238E27FC236}">
                  <a16:creationId xmlns:a16="http://schemas.microsoft.com/office/drawing/2014/main" id="{15C41CA0-BCBD-4FD4-BA71-8F5AB0F15517}"/>
                </a:ext>
              </a:extLst>
            </p:cNvPr>
            <p:cNvPicPr>
              <a:picLocks noChangeAspect="1"/>
            </p:cNvPicPr>
            <p:nvPr/>
          </p:nvPicPr>
          <p:blipFill>
            <a:blip r:embed="rId12"/>
            <a:stretch>
              <a:fillRect/>
            </a:stretch>
          </p:blipFill>
          <p:spPr>
            <a:xfrm>
              <a:off x="3734045" y="3659907"/>
              <a:ext cx="2507072" cy="1876293"/>
            </a:xfrm>
            <a:prstGeom prst="ellipse">
              <a:avLst/>
            </a:prstGeom>
            <a:noFill/>
            <a:ln>
              <a:noFill/>
            </a:ln>
            <a:effectLst>
              <a:softEdge rad="112500"/>
            </a:effectLst>
          </p:spPr>
        </p:pic>
        <p:pic>
          <p:nvPicPr>
            <p:cNvPr id="18" name="Imagen 17">
              <a:extLst>
                <a:ext uri="{FF2B5EF4-FFF2-40B4-BE49-F238E27FC236}">
                  <a16:creationId xmlns:a16="http://schemas.microsoft.com/office/drawing/2014/main" id="{4AAECF8E-2349-4B42-B4BD-EDA645E5F647}"/>
                </a:ext>
              </a:extLst>
            </p:cNvPr>
            <p:cNvPicPr>
              <a:picLocks noChangeAspect="1"/>
            </p:cNvPicPr>
            <p:nvPr/>
          </p:nvPicPr>
          <p:blipFill>
            <a:blip r:embed="rId13"/>
            <a:stretch>
              <a:fillRect/>
            </a:stretch>
          </p:blipFill>
          <p:spPr>
            <a:xfrm flipH="1">
              <a:off x="6110070" y="3780104"/>
              <a:ext cx="2063342" cy="1680186"/>
            </a:xfrm>
            <a:prstGeom prst="ellipse">
              <a:avLst/>
            </a:prstGeom>
            <a:ln>
              <a:noFill/>
            </a:ln>
            <a:effectLst>
              <a:softEdge rad="112500"/>
            </a:effectLst>
          </p:spPr>
        </p:pic>
        <p:pic>
          <p:nvPicPr>
            <p:cNvPr id="19" name="Imagen 18">
              <a:extLst>
                <a:ext uri="{FF2B5EF4-FFF2-40B4-BE49-F238E27FC236}">
                  <a16:creationId xmlns:a16="http://schemas.microsoft.com/office/drawing/2014/main" id="{7BC7893F-C56F-43A0-A433-2BC79ACEAB84}"/>
                </a:ext>
              </a:extLst>
            </p:cNvPr>
            <p:cNvPicPr>
              <a:picLocks noChangeAspect="1"/>
            </p:cNvPicPr>
            <p:nvPr/>
          </p:nvPicPr>
          <p:blipFill rotWithShape="1">
            <a:blip r:embed="rId14"/>
            <a:srcRect t="13201" r="31035"/>
            <a:stretch/>
          </p:blipFill>
          <p:spPr>
            <a:xfrm flipH="1">
              <a:off x="3611663" y="2178159"/>
              <a:ext cx="1970858" cy="1524717"/>
            </a:xfrm>
            <a:prstGeom prst="ellipse">
              <a:avLst/>
            </a:prstGeom>
            <a:ln>
              <a:noFill/>
            </a:ln>
            <a:effectLst>
              <a:softEdge rad="112500"/>
            </a:effectLst>
          </p:spPr>
        </p:pic>
        <p:pic>
          <p:nvPicPr>
            <p:cNvPr id="20" name="Imagen 19">
              <a:extLst>
                <a:ext uri="{FF2B5EF4-FFF2-40B4-BE49-F238E27FC236}">
                  <a16:creationId xmlns:a16="http://schemas.microsoft.com/office/drawing/2014/main" id="{FE0DC2E0-D49D-4531-8E4E-8DF1A3B7A61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0587" y="4278618"/>
              <a:ext cx="1885578" cy="1613216"/>
            </a:xfrm>
            <a:prstGeom prst="rect">
              <a:avLst/>
            </a:prstGeom>
          </p:spPr>
        </p:pic>
        <p:pic>
          <p:nvPicPr>
            <p:cNvPr id="21" name="Imagen 20">
              <a:extLst>
                <a:ext uri="{FF2B5EF4-FFF2-40B4-BE49-F238E27FC236}">
                  <a16:creationId xmlns:a16="http://schemas.microsoft.com/office/drawing/2014/main" id="{3B308986-9AAB-4190-AD80-4F38538357A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786683">
              <a:off x="359499" y="3233847"/>
              <a:ext cx="2164621" cy="950629"/>
            </a:xfrm>
            <a:prstGeom prst="rect">
              <a:avLst/>
            </a:prstGeom>
          </p:spPr>
        </p:pic>
        <p:sp>
          <p:nvSpPr>
            <p:cNvPr id="22" name="Flecha curvada hacia abajo 36">
              <a:extLst>
                <a:ext uri="{FF2B5EF4-FFF2-40B4-BE49-F238E27FC236}">
                  <a16:creationId xmlns:a16="http://schemas.microsoft.com/office/drawing/2014/main" id="{EA44A4EB-7ED3-4887-BEA9-955CC370F556}"/>
                </a:ext>
              </a:extLst>
            </p:cNvPr>
            <p:cNvSpPr/>
            <p:nvPr/>
          </p:nvSpPr>
          <p:spPr>
            <a:xfrm rot="10800000">
              <a:off x="2597169" y="3942406"/>
              <a:ext cx="6440558" cy="2787374"/>
            </a:xfrm>
            <a:prstGeom prst="curvedDownArrow">
              <a:avLst/>
            </a:prstGeom>
            <a:solidFill>
              <a:srgbClr val="FFC000">
                <a:lumMod val="75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3" name="Flecha derecha 37">
              <a:extLst>
                <a:ext uri="{FF2B5EF4-FFF2-40B4-BE49-F238E27FC236}">
                  <a16:creationId xmlns:a16="http://schemas.microsoft.com/office/drawing/2014/main" id="{F37A5BF5-3A01-4966-A604-7E3FE89F39D6}"/>
                </a:ext>
              </a:extLst>
            </p:cNvPr>
            <p:cNvSpPr/>
            <p:nvPr/>
          </p:nvSpPr>
          <p:spPr>
            <a:xfrm rot="10332174">
              <a:off x="1684713" y="4071316"/>
              <a:ext cx="1286848" cy="397378"/>
            </a:xfrm>
            <a:prstGeom prst="rightArrow">
              <a:avLst/>
            </a:prstGeom>
            <a:solidFill>
              <a:srgbClr val="ED7D31">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24" name="Imagen 23">
              <a:extLst>
                <a:ext uri="{FF2B5EF4-FFF2-40B4-BE49-F238E27FC236}">
                  <a16:creationId xmlns:a16="http://schemas.microsoft.com/office/drawing/2014/main" id="{F9717667-9F15-4598-9778-76DE5DFF98C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4270" t="11377" r="20909" b="8409"/>
            <a:stretch/>
          </p:blipFill>
          <p:spPr>
            <a:xfrm>
              <a:off x="0" y="0"/>
              <a:ext cx="2199861" cy="2570922"/>
            </a:xfrm>
            <a:prstGeom prst="rect">
              <a:avLst/>
            </a:prstGeom>
          </p:spPr>
        </p:pic>
        <p:sp>
          <p:nvSpPr>
            <p:cNvPr id="25" name="Flecha curvada hacia abajo 39">
              <a:extLst>
                <a:ext uri="{FF2B5EF4-FFF2-40B4-BE49-F238E27FC236}">
                  <a16:creationId xmlns:a16="http://schemas.microsoft.com/office/drawing/2014/main" id="{E72B02D9-F1A6-48EA-B757-A4E5608B7A8F}"/>
                </a:ext>
              </a:extLst>
            </p:cNvPr>
            <p:cNvSpPr/>
            <p:nvPr/>
          </p:nvSpPr>
          <p:spPr>
            <a:xfrm>
              <a:off x="2873024" y="637809"/>
              <a:ext cx="6415991" cy="2618855"/>
            </a:xfrm>
            <a:prstGeom prst="curvedDownArrow">
              <a:avLst>
                <a:gd name="adj1" fmla="val 25000"/>
                <a:gd name="adj2" fmla="val 48747"/>
                <a:gd name="adj3" fmla="val 25000"/>
              </a:avLst>
            </a:prstGeom>
            <a:solidFill>
              <a:srgbClr val="70AD47"/>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6" name="Flecha derecha 40">
              <a:extLst>
                <a:ext uri="{FF2B5EF4-FFF2-40B4-BE49-F238E27FC236}">
                  <a16:creationId xmlns:a16="http://schemas.microsoft.com/office/drawing/2014/main" id="{9E9F88DB-356C-4D24-871D-C15832CC83F0}"/>
                </a:ext>
              </a:extLst>
            </p:cNvPr>
            <p:cNvSpPr/>
            <p:nvPr/>
          </p:nvSpPr>
          <p:spPr>
            <a:xfrm rot="18077690">
              <a:off x="1426767" y="2447229"/>
              <a:ext cx="1286733" cy="506304"/>
            </a:xfrm>
            <a:prstGeom prst="rightArrow">
              <a:avLst/>
            </a:prstGeom>
            <a:solidFill>
              <a:srgbClr val="5B9BD5">
                <a:lumMod val="20000"/>
                <a:lumOff val="8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7" name="Flecha izquierda y derecha 41">
              <a:extLst>
                <a:ext uri="{FF2B5EF4-FFF2-40B4-BE49-F238E27FC236}">
                  <a16:creationId xmlns:a16="http://schemas.microsoft.com/office/drawing/2014/main" id="{FC219815-57AE-4B6B-A43F-991608193A0E}"/>
                </a:ext>
              </a:extLst>
            </p:cNvPr>
            <p:cNvSpPr/>
            <p:nvPr/>
          </p:nvSpPr>
          <p:spPr>
            <a:xfrm rot="1765716">
              <a:off x="1810093" y="1687928"/>
              <a:ext cx="1329334" cy="594790"/>
            </a:xfrm>
            <a:prstGeom prst="leftRightArrow">
              <a:avLst/>
            </a:prstGeom>
            <a:solidFill>
              <a:srgbClr val="4472C4">
                <a:lumMod val="20000"/>
                <a:lumOff val="8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
        <p:nvSpPr>
          <p:cNvPr id="10" name="Rectangle 19">
            <a:extLst>
              <a:ext uri="{FF2B5EF4-FFF2-40B4-BE49-F238E27FC236}">
                <a16:creationId xmlns:a16="http://schemas.microsoft.com/office/drawing/2014/main" id="{F7B789B4-E2B3-474B-8FD0-09F8D0D40A1D}"/>
              </a:ext>
            </a:extLst>
          </p:cNvPr>
          <p:cNvSpPr>
            <a:spLocks noChangeArrowheads="1"/>
          </p:cNvSpPr>
          <p:nvPr/>
        </p:nvSpPr>
        <p:spPr bwMode="auto">
          <a:xfrm>
            <a:off x="2843868" y="-5322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Lucida Sans" panose="020B0602030504020204" pitchFamily="34" charset="0"/>
              </a:rPr>
              <a:t>Aprovechamiento y uso de sustancias naturales en residuos agroforestales</a:t>
            </a: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11" name="Rectangle 20">
            <a:extLst>
              <a:ext uri="{FF2B5EF4-FFF2-40B4-BE49-F238E27FC236}">
                <a16:creationId xmlns:a16="http://schemas.microsoft.com/office/drawing/2014/main" id="{154B2DCA-540D-42EF-88FD-2DF79AA40841}"/>
              </a:ext>
            </a:extLst>
          </p:cNvPr>
          <p:cNvSpPr>
            <a:spLocks noChangeArrowheads="1"/>
          </p:cNvSpPr>
          <p:nvPr/>
        </p:nvSpPr>
        <p:spPr bwMode="auto">
          <a:xfrm>
            <a:off x="7687200" y="5064208"/>
            <a:ext cx="327961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ES" sz="1800" b="0" i="0" u="none" strike="noStrike" cap="none" normalizeH="0" baseline="0" dirty="0">
                <a:ln>
                  <a:noFill/>
                </a:ln>
                <a:solidFill>
                  <a:schemeClr val="tx1"/>
                </a:solidFill>
                <a:effectLst/>
                <a:latin typeface="Arial" panose="020B0604020202020204" pitchFamily="34" charset="0"/>
              </a:rPr>
            </a:br>
            <a:endParaRPr kumimoji="0" lang="es-ES" altLang="es-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23- 25 de noviembre de 2020</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PROYECTO I-COOP (</a:t>
            </a:r>
            <a:r>
              <a:rPr kumimoji="0" lang="es-ES" altLang="es-E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B20369</a:t>
            </a:r>
            <a:r>
              <a:rPr kumimoji="0" lang="es-ES" altLang="es-E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s-ES" altLang="es-E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0C253254-2342-45CF-A8A8-B910008B986A}"/>
              </a:ext>
            </a:extLst>
          </p:cNvPr>
          <p:cNvSpPr>
            <a:spLocks noChangeArrowheads="1"/>
          </p:cNvSpPr>
          <p:nvPr/>
        </p:nvSpPr>
        <p:spPr bwMode="auto">
          <a:xfrm>
            <a:off x="3099965" y="38190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9" name="Rectángulo 28">
            <a:extLst>
              <a:ext uri="{FF2B5EF4-FFF2-40B4-BE49-F238E27FC236}">
                <a16:creationId xmlns:a16="http://schemas.microsoft.com/office/drawing/2014/main" id="{0DEC26B0-C1F1-4647-8626-9B68F0864843}"/>
              </a:ext>
            </a:extLst>
          </p:cNvPr>
          <p:cNvSpPr/>
          <p:nvPr/>
        </p:nvSpPr>
        <p:spPr>
          <a:xfrm>
            <a:off x="6959285" y="1472684"/>
            <a:ext cx="3702680" cy="369332"/>
          </a:xfrm>
          <a:prstGeom prst="rect">
            <a:avLst/>
          </a:prstGeom>
        </p:spPr>
        <p:txBody>
          <a:bodyPr wrap="none">
            <a:spAutoFit/>
          </a:bodyPr>
          <a:lstStyle/>
          <a:p>
            <a:pPr lvl="0" eaLnBrk="0" fontAlgn="base" hangingPunct="0">
              <a:spcBef>
                <a:spcPct val="0"/>
              </a:spcBef>
              <a:spcAft>
                <a:spcPct val="0"/>
              </a:spcAft>
            </a:pPr>
            <a:r>
              <a:rPr lang="es-ES" altLang="es-ES" b="1" dirty="0">
                <a:latin typeface="Arial" panose="020B0604020202020204" pitchFamily="34" charset="0"/>
                <a:ea typeface="Calibri" panose="020F0502020204030204" pitchFamily="34" charset="0"/>
                <a:cs typeface="Times New Roman" panose="02020603050405020304" pitchFamily="18" charset="0"/>
              </a:rPr>
              <a:t>CSIC / Universidad de Antioquia</a:t>
            </a:r>
            <a:endParaRPr lang="es-ES" altLang="es-ES" sz="700" dirty="0"/>
          </a:p>
        </p:txBody>
      </p:sp>
      <p:pic>
        <p:nvPicPr>
          <p:cNvPr id="30" name="Imagen 29">
            <a:extLst>
              <a:ext uri="{FF2B5EF4-FFF2-40B4-BE49-F238E27FC236}">
                <a16:creationId xmlns:a16="http://schemas.microsoft.com/office/drawing/2014/main" id="{899B2D4A-F43C-4440-A3FD-D6266F0E1F8E}"/>
              </a:ext>
            </a:extLst>
          </p:cNvPr>
          <p:cNvPicPr>
            <a:picLocks noChangeAspect="1"/>
          </p:cNvPicPr>
          <p:nvPr/>
        </p:nvPicPr>
        <p:blipFill>
          <a:blip r:embed="rId18"/>
          <a:stretch>
            <a:fillRect/>
          </a:stretch>
        </p:blipFill>
        <p:spPr>
          <a:xfrm>
            <a:off x="841652" y="3882378"/>
            <a:ext cx="4048097" cy="2468894"/>
          </a:xfrm>
          <a:prstGeom prst="rect">
            <a:avLst/>
          </a:prstGeom>
        </p:spPr>
      </p:pic>
      <p:pic>
        <p:nvPicPr>
          <p:cNvPr id="31" name="Imagen 30">
            <a:extLst>
              <a:ext uri="{FF2B5EF4-FFF2-40B4-BE49-F238E27FC236}">
                <a16:creationId xmlns:a16="http://schemas.microsoft.com/office/drawing/2014/main" id="{7D53CF33-0C65-4A03-8B37-13AFDA7C700A}"/>
              </a:ext>
            </a:extLst>
          </p:cNvPr>
          <p:cNvPicPr>
            <a:picLocks noChangeAspect="1"/>
          </p:cNvPicPr>
          <p:nvPr/>
        </p:nvPicPr>
        <p:blipFill>
          <a:blip r:embed="rId19"/>
          <a:stretch>
            <a:fillRect/>
          </a:stretch>
        </p:blipFill>
        <p:spPr>
          <a:xfrm>
            <a:off x="8296277" y="620064"/>
            <a:ext cx="1419248" cy="777542"/>
          </a:xfrm>
          <a:prstGeom prst="rect">
            <a:avLst/>
          </a:prstGeom>
        </p:spPr>
      </p:pic>
    </p:spTree>
    <p:extLst>
      <p:ext uri="{BB962C8B-B14F-4D97-AF65-F5344CB8AC3E}">
        <p14:creationId xmlns:p14="http://schemas.microsoft.com/office/powerpoint/2010/main" val="73806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0EB676CB-9A53-4631-BAE2-D9B283262E7A}"/>
              </a:ext>
            </a:extLst>
          </p:cNvPr>
          <p:cNvGraphicFramePr>
            <a:graphicFrameLocks noGrp="1"/>
          </p:cNvGraphicFramePr>
          <p:nvPr>
            <p:extLst>
              <p:ext uri="{D42A27DB-BD31-4B8C-83A1-F6EECF244321}">
                <p14:modId xmlns:p14="http://schemas.microsoft.com/office/powerpoint/2010/main" val="2099023425"/>
              </p:ext>
            </p:extLst>
          </p:nvPr>
        </p:nvGraphicFramePr>
        <p:xfrm>
          <a:off x="991848" y="504202"/>
          <a:ext cx="4793655" cy="6073779"/>
        </p:xfrm>
        <a:graphic>
          <a:graphicData uri="http://schemas.openxmlformats.org/drawingml/2006/table">
            <a:tbl>
              <a:tblPr firstRow="1" firstCol="1" bandRow="1"/>
              <a:tblGrid>
                <a:gridCol w="761724">
                  <a:extLst>
                    <a:ext uri="{9D8B030D-6E8A-4147-A177-3AD203B41FA5}">
                      <a16:colId xmlns:a16="http://schemas.microsoft.com/office/drawing/2014/main" val="2010683785"/>
                    </a:ext>
                  </a:extLst>
                </a:gridCol>
                <a:gridCol w="4031931">
                  <a:extLst>
                    <a:ext uri="{9D8B030D-6E8A-4147-A177-3AD203B41FA5}">
                      <a16:colId xmlns:a16="http://schemas.microsoft.com/office/drawing/2014/main" val="1107361394"/>
                    </a:ext>
                  </a:extLst>
                </a:gridCol>
              </a:tblGrid>
              <a:tr h="183309">
                <a:tc>
                  <a:txBody>
                    <a:bodyPr/>
                    <a:lstStyle/>
                    <a:p>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51733" marR="517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600"/>
                        </a:lnSpc>
                        <a:spcAft>
                          <a:spcPts val="0"/>
                        </a:spcAft>
                      </a:pPr>
                      <a:r>
                        <a:rPr lang="es-ES" sz="1050" b="1" i="1">
                          <a:effectLst/>
                          <a:latin typeface="Calibri" panose="020F0502020204030204" pitchFamily="34" charset="0"/>
                          <a:ea typeface="Calibri" panose="020F0502020204030204" pitchFamily="34" charset="0"/>
                          <a:cs typeface="Times New Roman" panose="02020603050405020304" pitchFamily="18" charset="0"/>
                        </a:rPr>
                        <a:t>LUNES 23 DE NOVIEMBRE</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0222547"/>
                  </a:ext>
                </a:extLst>
              </a:tr>
              <a:tr h="388337">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9:15-9:30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Inauguración (F. Echeverri, Univ. Antioquia y A. Gonzalez Coloma, CSIC)</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1784350566"/>
                  </a:ext>
                </a:extLst>
              </a:tr>
              <a:tr h="183309">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b="1" dirty="0">
                          <a:effectLst/>
                          <a:latin typeface="Calibri" panose="020F0502020204030204" pitchFamily="34" charset="0"/>
                          <a:ea typeface="Calibri" panose="020F0502020204030204" pitchFamily="34" charset="0"/>
                          <a:cs typeface="Times New Roman" panose="02020603050405020304" pitchFamily="18" charset="0"/>
                        </a:rPr>
                        <a:t>Residuos Agroforestales: problemática ambiental y oportunidades</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2160176498"/>
                  </a:ext>
                </a:extLst>
              </a:tr>
              <a:tr h="593365">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9:30-10:00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M.F. Andrés, CSIC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dirty="0">
                          <a:effectLst/>
                          <a:latin typeface="Calibri" panose="020F0502020204030204" pitchFamily="34" charset="0"/>
                          <a:ea typeface="Calibri" panose="020F0502020204030204" pitchFamily="34" charset="0"/>
                          <a:cs typeface="Times New Roman" panose="02020603050405020304" pitchFamily="18" charset="0"/>
                        </a:rPr>
                        <a:t>Residuos agroindustriales como fuente de productos nematicidas. Proyecto LIFE WASTE4GREEN</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4035500302"/>
                  </a:ext>
                </a:extLst>
              </a:tr>
              <a:tr h="798394">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10:00-10:30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F. Echeverri, QOPN Univ. Antioquia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Aspectos químicos de los residuos agroindustriales de Café, Flores, cítricos, Banano, Palma. Aprovechamiento de residuos de maderas colombianas. </a:t>
                      </a:r>
                      <a:r>
                        <a:rPr lang="en-US" sz="1050" b="1">
                          <a:effectLst/>
                          <a:latin typeface="Calibri" panose="020F0502020204030204" pitchFamily="34" charset="0"/>
                          <a:ea typeface="Calibri" panose="020F0502020204030204" pitchFamily="34" charset="0"/>
                          <a:cs typeface="Times New Roman" panose="02020603050405020304" pitchFamily="18" charset="0"/>
                        </a:rPr>
                        <a:t>Proyecto ICOOP</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583264696"/>
                  </a:ext>
                </a:extLst>
              </a:tr>
              <a:tr h="388337">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10:30 -11:00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solidFill>
                      <a:srgbClr val="D9D9D9"/>
                    </a:solidFill>
                  </a:tcPr>
                </a:tc>
                <a:tc>
                  <a:txBody>
                    <a:bodyPr/>
                    <a:lstStyle/>
                    <a:p>
                      <a:pPr algn="l">
                        <a:lnSpc>
                          <a:spcPts val="1600"/>
                        </a:lnSpc>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DESCANSO</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solidFill>
                      <a:srgbClr val="D9D9D9"/>
                    </a:solidFill>
                  </a:tcPr>
                </a:tc>
                <a:extLst>
                  <a:ext uri="{0D108BD9-81ED-4DB2-BD59-A6C34878D82A}">
                    <a16:rowId xmlns:a16="http://schemas.microsoft.com/office/drawing/2014/main" val="4284386630"/>
                  </a:ext>
                </a:extLst>
              </a:tr>
              <a:tr h="798394">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11:00 -11:30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C.E. Diaz, CSIC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Residuos del aceite de oliva y aplicaciones biotecnológicas</a:t>
                      </a: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02030"/>
                  </a:ext>
                </a:extLst>
              </a:tr>
              <a:tr h="183309">
                <a:tc>
                  <a:txBody>
                    <a:bodyPr/>
                    <a:lstStyle/>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600"/>
                        </a:lnSpc>
                        <a:spcAft>
                          <a:spcPts val="0"/>
                        </a:spcAft>
                      </a:pPr>
                      <a:r>
                        <a:rPr lang="es-ES" sz="1050" b="1" i="1">
                          <a:effectLst/>
                          <a:latin typeface="Calibri" panose="020F0502020204030204" pitchFamily="34" charset="0"/>
                          <a:ea typeface="Calibri" panose="020F0502020204030204" pitchFamily="34" charset="0"/>
                          <a:cs typeface="Times New Roman" panose="02020603050405020304" pitchFamily="18" charset="0"/>
                        </a:rPr>
                        <a:t>MARTES 24 DE NOVIEMBRE</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13445109"/>
                  </a:ext>
                </a:extLst>
              </a:tr>
              <a:tr h="388337">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8:30-9:00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G. Zúñiga, Univ. Santiago de Chile</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4039059065"/>
                  </a:ext>
                </a:extLst>
              </a:tr>
              <a:tr h="388337">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Oportunidades de aprovechamiento de residuos en América Latina: el caso de Chile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3609257161"/>
                  </a:ext>
                </a:extLst>
              </a:tr>
              <a:tr h="593365">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9:00-9:30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Edison Osorio, GISB Univ. Antioquia</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El potencial farmacéutico de los desechos agroindustriales</a:t>
                      </a: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1539079285"/>
                  </a:ext>
                </a:extLst>
              </a:tr>
              <a:tr h="183309">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9:30 -10:00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solidFill>
                      <a:srgbClr val="D9D9D9"/>
                    </a:solidFill>
                  </a:tcPr>
                </a:tc>
                <a:tc>
                  <a:txBody>
                    <a:bodyPr/>
                    <a:lstStyle/>
                    <a:p>
                      <a:pPr algn="l">
                        <a:lnSpc>
                          <a:spcPts val="1600"/>
                        </a:lnSpc>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DESCANSO</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solidFill>
                      <a:srgbClr val="D9D9D9"/>
                    </a:solidFill>
                  </a:tcPr>
                </a:tc>
                <a:extLst>
                  <a:ext uri="{0D108BD9-81ED-4DB2-BD59-A6C34878D82A}">
                    <a16:rowId xmlns:a16="http://schemas.microsoft.com/office/drawing/2014/main" val="1141058180"/>
                  </a:ext>
                </a:extLst>
              </a:tr>
              <a:tr h="798394">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10:00 -10:45</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tc>
                  <a:txBody>
                    <a:bodyPr/>
                    <a:lstStyle/>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J.Fco Quilez-A.F.Barrero,  Univ. Granada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i="1">
                          <a:effectLst/>
                          <a:latin typeface="Calibri" panose="020F0502020204030204" pitchFamily="34" charset="0"/>
                          <a:ea typeface="Calibri" panose="020F0502020204030204" pitchFamily="34" charset="0"/>
                          <a:cs typeface="Times New Roman" panose="02020603050405020304" pitchFamily="18" charset="0"/>
                        </a:rPr>
                        <a:t>Dittrichia viscosa</a:t>
                      </a:r>
                      <a:r>
                        <a:rPr lang="es-ES" sz="1050" b="1">
                          <a:effectLst/>
                          <a:latin typeface="Calibri" panose="020F0502020204030204" pitchFamily="34" charset="0"/>
                          <a:ea typeface="Calibri" panose="020F0502020204030204" pitchFamily="34" charset="0"/>
                          <a:cs typeface="Times New Roman" panose="02020603050405020304" pitchFamily="18" charset="0"/>
                        </a:rPr>
                        <a:t> Greuter: Fuente de Diversidad Molecular para el Desarrollo de Plaguicidas</a:t>
                      </a:r>
                      <a:r>
                        <a:rPr lang="es-E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a:noFill/>
                    </a:lnB>
                  </a:tcPr>
                </a:tc>
                <a:extLst>
                  <a:ext uri="{0D108BD9-81ED-4DB2-BD59-A6C34878D82A}">
                    <a16:rowId xmlns:a16="http://schemas.microsoft.com/office/drawing/2014/main" val="1008599301"/>
                  </a:ext>
                </a:extLst>
              </a:tr>
              <a:tr h="183309">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s-E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733" marR="51733"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270154"/>
                  </a:ext>
                </a:extLst>
              </a:tr>
            </a:tbl>
          </a:graphicData>
        </a:graphic>
      </p:graphicFrame>
      <p:sp>
        <p:nvSpPr>
          <p:cNvPr id="7" name="Rectangle 1">
            <a:extLst>
              <a:ext uri="{FF2B5EF4-FFF2-40B4-BE49-F238E27FC236}">
                <a16:creationId xmlns:a16="http://schemas.microsoft.com/office/drawing/2014/main" id="{60A3B251-781C-463D-8E95-513D68E479A6}"/>
              </a:ext>
            </a:extLst>
          </p:cNvPr>
          <p:cNvSpPr>
            <a:spLocks noChangeArrowheads="1"/>
          </p:cNvSpPr>
          <p:nvPr/>
        </p:nvSpPr>
        <p:spPr bwMode="auto">
          <a:xfrm>
            <a:off x="3260725" y="218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Tabla 7">
            <a:extLst>
              <a:ext uri="{FF2B5EF4-FFF2-40B4-BE49-F238E27FC236}">
                <a16:creationId xmlns:a16="http://schemas.microsoft.com/office/drawing/2014/main" id="{AB17FD8F-0447-4284-82F5-E277DBF4098F}"/>
              </a:ext>
            </a:extLst>
          </p:cNvPr>
          <p:cNvGraphicFramePr>
            <a:graphicFrameLocks noGrp="1"/>
          </p:cNvGraphicFramePr>
          <p:nvPr>
            <p:extLst>
              <p:ext uri="{D42A27DB-BD31-4B8C-83A1-F6EECF244321}">
                <p14:modId xmlns:p14="http://schemas.microsoft.com/office/powerpoint/2010/main" val="1386692114"/>
              </p:ext>
            </p:extLst>
          </p:nvPr>
        </p:nvGraphicFramePr>
        <p:xfrm>
          <a:off x="6692750" y="585626"/>
          <a:ext cx="4507402" cy="4111947"/>
        </p:xfrm>
        <a:graphic>
          <a:graphicData uri="http://schemas.openxmlformats.org/drawingml/2006/table">
            <a:tbl>
              <a:tblPr firstRow="1" firstCol="1" bandRow="1"/>
              <a:tblGrid>
                <a:gridCol w="716237">
                  <a:extLst>
                    <a:ext uri="{9D8B030D-6E8A-4147-A177-3AD203B41FA5}">
                      <a16:colId xmlns:a16="http://schemas.microsoft.com/office/drawing/2014/main" val="2105130977"/>
                    </a:ext>
                  </a:extLst>
                </a:gridCol>
                <a:gridCol w="3791165">
                  <a:extLst>
                    <a:ext uri="{9D8B030D-6E8A-4147-A177-3AD203B41FA5}">
                      <a16:colId xmlns:a16="http://schemas.microsoft.com/office/drawing/2014/main" val="3691607247"/>
                    </a:ext>
                  </a:extLst>
                </a:gridCol>
              </a:tblGrid>
              <a:tr h="200276">
                <a:tc>
                  <a:txBody>
                    <a:bodyPr/>
                    <a:lstStyle/>
                    <a:p>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600"/>
                        </a:lnSpc>
                        <a:spcAft>
                          <a:spcPts val="0"/>
                        </a:spcAft>
                      </a:pPr>
                      <a:r>
                        <a:rPr lang="es-ES" sz="1050" b="1" i="1" dirty="0">
                          <a:effectLst/>
                          <a:latin typeface="Calibri" panose="020F0502020204030204" pitchFamily="34" charset="0"/>
                          <a:ea typeface="Calibri" panose="020F0502020204030204" pitchFamily="34" charset="0"/>
                          <a:cs typeface="Times New Roman" panose="02020603050405020304" pitchFamily="18" charset="0"/>
                        </a:rPr>
                        <a:t>MIERCOLES 25 DE NOVIEMBRE</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4185373"/>
                  </a:ext>
                </a:extLst>
              </a:tr>
              <a:tr h="824366">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8:30-9:00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W. Quiñones, QOPN Univ. Antioquia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dirty="0">
                          <a:effectLst/>
                          <a:latin typeface="Calibri" panose="020F0502020204030204" pitchFamily="34" charset="0"/>
                          <a:ea typeface="Calibri" panose="020F0502020204030204" pitchFamily="34" charset="0"/>
                          <a:cs typeface="Times New Roman" panose="02020603050405020304" pitchFamily="18" charset="0"/>
                        </a:rPr>
                        <a:t>Diseño de moléculas activas basadas en modelos naturales de residuos. Proyecto ICOOP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42695449"/>
                  </a:ext>
                </a:extLst>
              </a:tr>
              <a:tr h="200896">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22318230"/>
                  </a:ext>
                </a:extLst>
              </a:tr>
              <a:tr h="625009">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9:00-9:30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G. Escobar, QOPN, Univ. Antioquia</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r>
                        <a:rPr lang="es-ES" sz="1050" b="1" dirty="0">
                          <a:effectLst/>
                          <a:latin typeface="Calibri" panose="020F0502020204030204" pitchFamily="34" charset="0"/>
                          <a:ea typeface="Calibri" panose="020F0502020204030204" pitchFamily="34" charset="0"/>
                          <a:cs typeface="Times New Roman" panose="02020603050405020304" pitchFamily="18" charset="0"/>
                        </a:rPr>
                        <a:t>Estevia como fuente de </a:t>
                      </a:r>
                      <a:r>
                        <a:rPr lang="es-ES" sz="1050" b="1" dirty="0" err="1">
                          <a:effectLst/>
                          <a:latin typeface="Calibri" panose="020F0502020204030204" pitchFamily="34" charset="0"/>
                          <a:ea typeface="Calibri" panose="020F0502020204030204" pitchFamily="34" charset="0"/>
                          <a:cs typeface="Times New Roman" panose="02020603050405020304" pitchFamily="18" charset="0"/>
                        </a:rPr>
                        <a:t>leishmanicidas</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00791362"/>
                  </a:ext>
                </a:extLst>
              </a:tr>
              <a:tr h="400970">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9:30 -10:00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D9D9D9"/>
                    </a:solidFill>
                  </a:tcPr>
                </a:tc>
                <a:tc>
                  <a:txBody>
                    <a:bodyPr/>
                    <a:lstStyle/>
                    <a:p>
                      <a:pPr algn="l">
                        <a:lnSpc>
                          <a:spcPts val="1600"/>
                        </a:lnSpc>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DESCANSO</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D9D9D9"/>
                    </a:solidFill>
                  </a:tcPr>
                </a:tc>
                <a:extLst>
                  <a:ext uri="{0D108BD9-81ED-4DB2-BD59-A6C34878D82A}">
                    <a16:rowId xmlns:a16="http://schemas.microsoft.com/office/drawing/2014/main" val="993688924"/>
                  </a:ext>
                </a:extLst>
              </a:tr>
              <a:tr h="1036064">
                <a:tc>
                  <a:txBody>
                    <a:bodyPr/>
                    <a:lstStyle/>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10:00 -10:30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l">
                        <a:lnSpc>
                          <a:spcPts val="1600"/>
                        </a:lnSpc>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a:effectLst/>
                          <a:latin typeface="Calibri" panose="020F0502020204030204" pitchFamily="34" charset="0"/>
                          <a:ea typeface="Calibri" panose="020F0502020204030204" pitchFamily="34" charset="0"/>
                          <a:cs typeface="Times New Roman" panose="02020603050405020304" pitchFamily="18" charset="0"/>
                        </a:rPr>
                        <a:t>J.Á. Rufián-Henares- A.F. Arteaga, Univ. Granada</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Valorización integral de residuos y subproductos del café. Aplicaciones como agentes prebióticos y en biofortificación de alimentos.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2229810490"/>
                  </a:ext>
                </a:extLst>
              </a:tr>
              <a:tr h="824366">
                <a:tc>
                  <a:txBody>
                    <a:bodyPr/>
                    <a:lstStyle/>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 </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a:effectLst/>
                          <a:latin typeface="Calibri" panose="020F0502020204030204" pitchFamily="34" charset="0"/>
                          <a:ea typeface="Calibri" panose="020F0502020204030204" pitchFamily="34" charset="0"/>
                          <a:cs typeface="Times New Roman" panose="02020603050405020304" pitchFamily="18" charset="0"/>
                        </a:rPr>
                        <a:t>10:30-11:00</a:t>
                      </a:r>
                      <a:endParaRPr lang="es-ES"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dirty="0" err="1">
                          <a:effectLst/>
                          <a:latin typeface="Calibri" panose="020F0502020204030204" pitchFamily="34" charset="0"/>
                          <a:ea typeface="Calibri" panose="020F0502020204030204" pitchFamily="34" charset="0"/>
                          <a:cs typeface="Times New Roman" panose="02020603050405020304" pitchFamily="18" charset="0"/>
                        </a:rPr>
                        <a:t>Alvaro</a:t>
                      </a:r>
                      <a:r>
                        <a:rPr lang="es-ES" sz="1050" dirty="0">
                          <a:effectLst/>
                          <a:latin typeface="Calibri" panose="020F0502020204030204" pitchFamily="34" charset="0"/>
                          <a:ea typeface="Calibri" panose="020F0502020204030204" pitchFamily="34" charset="0"/>
                          <a:cs typeface="Times New Roman" panose="02020603050405020304" pitchFamily="18" charset="0"/>
                        </a:rPr>
                        <a:t> Pérez, Univ. Granada)</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600"/>
                        </a:lnSpc>
                        <a:spcAft>
                          <a:spcPts val="0"/>
                        </a:spcAft>
                      </a:pPr>
                      <a:r>
                        <a:rPr lang="es-ES" sz="1050" b="1" dirty="0">
                          <a:effectLst/>
                          <a:latin typeface="Calibri" panose="020F0502020204030204" pitchFamily="34" charset="0"/>
                          <a:ea typeface="Calibri" panose="020F0502020204030204" pitchFamily="34" charset="0"/>
                          <a:cs typeface="Times New Roman" panose="02020603050405020304" pitchFamily="18" charset="0"/>
                        </a:rPr>
                        <a:t>Residuos del Girasol (</a:t>
                      </a:r>
                      <a:r>
                        <a:rPr lang="es-ES" sz="1050" b="1" i="1" dirty="0" err="1">
                          <a:effectLst/>
                          <a:latin typeface="Calibri" panose="020F0502020204030204" pitchFamily="34" charset="0"/>
                          <a:ea typeface="Calibri" panose="020F0502020204030204" pitchFamily="34" charset="0"/>
                          <a:cs typeface="Times New Roman" panose="02020603050405020304" pitchFamily="18" charset="0"/>
                        </a:rPr>
                        <a:t>Helianthus</a:t>
                      </a:r>
                      <a:r>
                        <a:rPr lang="es-ES" sz="1050" b="1" i="1" dirty="0">
                          <a:effectLst/>
                          <a:latin typeface="Calibri" panose="020F0502020204030204" pitchFamily="34" charset="0"/>
                          <a:ea typeface="Calibri" panose="020F0502020204030204" pitchFamily="34" charset="0"/>
                          <a:cs typeface="Times New Roman" panose="02020603050405020304" pitchFamily="18" charset="0"/>
                        </a:rPr>
                        <a:t> </a:t>
                      </a:r>
                      <a:r>
                        <a:rPr lang="es-ES" sz="1050" b="1" i="1" dirty="0" err="1">
                          <a:effectLst/>
                          <a:latin typeface="Calibri" panose="020F0502020204030204" pitchFamily="34" charset="0"/>
                          <a:ea typeface="Calibri" panose="020F0502020204030204" pitchFamily="34" charset="0"/>
                          <a:cs typeface="Times New Roman" panose="02020603050405020304" pitchFamily="18" charset="0"/>
                        </a:rPr>
                        <a:t>annuus</a:t>
                      </a:r>
                      <a:r>
                        <a:rPr lang="es-ES" sz="1050" b="1" i="1" dirty="0">
                          <a:effectLst/>
                          <a:latin typeface="Calibri" panose="020F0502020204030204" pitchFamily="34" charset="0"/>
                          <a:ea typeface="Calibri" panose="020F0502020204030204" pitchFamily="34" charset="0"/>
                          <a:cs typeface="Times New Roman" panose="02020603050405020304" pitchFamily="18" charset="0"/>
                        </a:rPr>
                        <a:t> L.</a:t>
                      </a:r>
                      <a:r>
                        <a:rPr lang="es-ES" sz="1050" b="1" dirty="0">
                          <a:effectLst/>
                          <a:latin typeface="Calibri" panose="020F0502020204030204" pitchFamily="34" charset="0"/>
                          <a:ea typeface="Calibri" panose="020F0502020204030204" pitchFamily="34" charset="0"/>
                          <a:cs typeface="Times New Roman" panose="02020603050405020304" pitchFamily="18" charset="0"/>
                        </a:rPr>
                        <a:t>): Diversidad Molecular y Potencial Plaguicida </a:t>
                      </a:r>
                      <a:endParaRPr lang="es-E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560109"/>
                  </a:ext>
                </a:extLst>
              </a:tr>
            </a:tbl>
          </a:graphicData>
        </a:graphic>
      </p:graphicFrame>
    </p:spTree>
    <p:extLst>
      <p:ext uri="{BB962C8B-B14F-4D97-AF65-F5344CB8AC3E}">
        <p14:creationId xmlns:p14="http://schemas.microsoft.com/office/powerpoint/2010/main" val="207559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0685" y="2435551"/>
            <a:ext cx="4156161" cy="1970800"/>
          </a:xfrm>
        </p:spPr>
        <p:txBody>
          <a:bodyPr anchor="ctr">
            <a:normAutofit fontScale="90000"/>
          </a:bodyPr>
          <a:lstStyle/>
          <a:p>
            <a:pPr algn="ctr"/>
            <a:r>
              <a:rPr lang="es-ES" b="1" dirty="0"/>
              <a:t>SIMPOSIO DE INVESTIGACIÓN EN PRODUCTOS NATURALES BIOACTIVOS:</a:t>
            </a:r>
            <a:br>
              <a:rPr lang="es-ES" b="1" dirty="0"/>
            </a:br>
            <a:br>
              <a:rPr lang="es-ES" b="1" dirty="0"/>
            </a:br>
            <a:r>
              <a:rPr lang="es-ES" b="1" dirty="0"/>
              <a:t>  “INNOVACION EN BIOPLAGUICIDAS Y FARMACOS DESDE RESIDUOS AGROFORESTALES, PLANTAS Y MICROORGANISMOS”</a:t>
            </a:r>
            <a:br>
              <a:rPr lang="es-ES" b="1" dirty="0"/>
            </a:br>
            <a:r>
              <a:rPr lang="es-ES" b="1" dirty="0"/>
              <a:t>Noviembre, 2021 Granada</a:t>
            </a:r>
            <a:r>
              <a:rPr lang="en-US" b="1" dirty="0"/>
              <a:t>" </a:t>
            </a:r>
            <a:r>
              <a:rPr lang="es-ES" b="1" dirty="0"/>
              <a:t> </a:t>
            </a:r>
          </a:p>
        </p:txBody>
      </p:sp>
      <p:sp>
        <p:nvSpPr>
          <p:cNvPr id="4" name="Marcador de texto 3"/>
          <p:cNvSpPr>
            <a:spLocks noGrp="1"/>
          </p:cNvSpPr>
          <p:nvPr>
            <p:ph type="body" sz="half" idx="2"/>
          </p:nvPr>
        </p:nvSpPr>
        <p:spPr>
          <a:xfrm>
            <a:off x="5768411" y="1911853"/>
            <a:ext cx="4494776" cy="4851756"/>
          </a:xfrm>
        </p:spPr>
        <p:txBody>
          <a:bodyPr>
            <a:normAutofit/>
          </a:bodyPr>
          <a:lstStyle/>
          <a:p>
            <a:pPr algn="just"/>
            <a:r>
              <a:rPr lang="en-US" dirty="0"/>
              <a:t>The next I-Coop meeting has been planned for November 2021 and will include online and  face-to-face sessions. </a:t>
            </a:r>
          </a:p>
          <a:p>
            <a:pPr algn="just"/>
            <a:r>
              <a:rPr lang="en-US" dirty="0"/>
              <a:t>We are organizing this event in collaboration with the University of Granada with the support of the I-Coop-CSIC project, the Spanish Royal Society of Chemistry (GPN-RSEQ) and the company KIMITEC. </a:t>
            </a:r>
          </a:p>
          <a:p>
            <a:pPr algn="just"/>
            <a:r>
              <a:rPr lang="en-US" dirty="0"/>
              <a:t>The venue will be at the University of Granada.</a:t>
            </a:r>
          </a:p>
          <a:p>
            <a:pPr algn="just"/>
            <a:r>
              <a:rPr lang="en-US" dirty="0"/>
              <a:t>Three excellence awards supported by Kimitec for research in green agriculture and biopesticides will be granted during this Symposium.</a:t>
            </a:r>
          </a:p>
          <a:p>
            <a:pPr algn="just"/>
            <a:r>
              <a:rPr lang="en-US" dirty="0"/>
              <a:t>For further information about these conferences, see preliminary </a:t>
            </a:r>
            <a:r>
              <a:rPr lang="en-US" dirty="0" err="1"/>
              <a:t>programme</a:t>
            </a:r>
            <a:r>
              <a:rPr lang="en-US" dirty="0"/>
              <a:t> below </a:t>
            </a:r>
          </a:p>
          <a:p>
            <a:pPr algn="just"/>
            <a:r>
              <a:rPr lang="en-US" dirty="0"/>
              <a:t>Contact: Biopesticides Research Group CSIC  (</a:t>
            </a:r>
            <a:r>
              <a:rPr lang="en-US" u="sng" dirty="0">
                <a:hlinkClick r:id="rId2"/>
              </a:rPr>
              <a:t>azu@ica.csic.es</a:t>
            </a:r>
            <a:r>
              <a:rPr lang="en-US" dirty="0"/>
              <a:t>). </a:t>
            </a:r>
            <a:endParaRPr lang="es-ES" dirty="0"/>
          </a:p>
          <a:p>
            <a:pPr algn="just"/>
            <a:endParaRPr lang="es-ES" dirty="0"/>
          </a:p>
        </p:txBody>
      </p:sp>
      <p:pic>
        <p:nvPicPr>
          <p:cNvPr id="2049" name="Imagen 46" descr="logo-CSIC-big-trans">
            <a:extLst>
              <a:ext uri="{FF2B5EF4-FFF2-40B4-BE49-F238E27FC236}">
                <a16:creationId xmlns:a16="http://schemas.microsoft.com/office/drawing/2014/main" id="{E3C27AEC-01A6-409F-B903-D0E11A11C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052" y="1008404"/>
            <a:ext cx="2623151" cy="6434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9">
            <a:extLst>
              <a:ext uri="{FF2B5EF4-FFF2-40B4-BE49-F238E27FC236}">
                <a16:creationId xmlns:a16="http://schemas.microsoft.com/office/drawing/2014/main" id="{F7B789B4-E2B3-474B-8FD0-09F8D0D40A1D}"/>
              </a:ext>
            </a:extLst>
          </p:cNvPr>
          <p:cNvSpPr>
            <a:spLocks noChangeArrowheads="1"/>
          </p:cNvSpPr>
          <p:nvPr/>
        </p:nvSpPr>
        <p:spPr bwMode="auto">
          <a:xfrm>
            <a:off x="2843868" y="-5322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Lucida Sans" panose="020B0602030504020204" pitchFamily="34" charset="0"/>
              </a:rPr>
              <a:t>Aprovechamiento y uso de sustancias naturales en residuos agroforestales</a:t>
            </a: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445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45" descr="ESCUDEA">
            <a:extLst>
              <a:ext uri="{FF2B5EF4-FFF2-40B4-BE49-F238E27FC236}">
                <a16:creationId xmlns:a16="http://schemas.microsoft.com/office/drawing/2014/main" id="{BCACCA76-AC52-40A1-83BD-E89CDE359D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6178" y="1552470"/>
            <a:ext cx="656418" cy="832811"/>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46" descr="logo-CSIC-big-trans">
            <a:extLst>
              <a:ext uri="{FF2B5EF4-FFF2-40B4-BE49-F238E27FC236}">
                <a16:creationId xmlns:a16="http://schemas.microsoft.com/office/drawing/2014/main" id="{E3C27AEC-01A6-409F-B903-D0E11A11C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6725" y="889362"/>
            <a:ext cx="1352550" cy="3317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9">
            <a:extLst>
              <a:ext uri="{FF2B5EF4-FFF2-40B4-BE49-F238E27FC236}">
                <a16:creationId xmlns:a16="http://schemas.microsoft.com/office/drawing/2014/main" id="{F7B789B4-E2B3-474B-8FD0-09F8D0D40A1D}"/>
              </a:ext>
            </a:extLst>
          </p:cNvPr>
          <p:cNvSpPr>
            <a:spLocks noChangeArrowheads="1"/>
          </p:cNvSpPr>
          <p:nvPr/>
        </p:nvSpPr>
        <p:spPr bwMode="auto">
          <a:xfrm>
            <a:off x="2843868" y="-5322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Lucida Sans" panose="020B0602030504020204" pitchFamily="34" charset="0"/>
              </a:rPr>
              <a:t>Aprovechamiento y uso de sustancias naturales en residuos agroforestales</a:t>
            </a:r>
            <a:r>
              <a:rPr kumimoji="0" lang="es-ES" altLang="es-ES" sz="2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28" name="Rectangle 21">
            <a:extLst>
              <a:ext uri="{FF2B5EF4-FFF2-40B4-BE49-F238E27FC236}">
                <a16:creationId xmlns:a16="http://schemas.microsoft.com/office/drawing/2014/main" id="{0C253254-2342-45CF-A8A8-B910008B986A}"/>
              </a:ext>
            </a:extLst>
          </p:cNvPr>
          <p:cNvSpPr>
            <a:spLocks noChangeArrowheads="1"/>
          </p:cNvSpPr>
          <p:nvPr/>
        </p:nvSpPr>
        <p:spPr bwMode="auto">
          <a:xfrm>
            <a:off x="2843868" y="3821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ángulo 2">
            <a:extLst>
              <a:ext uri="{FF2B5EF4-FFF2-40B4-BE49-F238E27FC236}">
                <a16:creationId xmlns:a16="http://schemas.microsoft.com/office/drawing/2014/main" id="{08BC7951-18DD-49DF-BCDD-39E4A578B7AE}"/>
              </a:ext>
            </a:extLst>
          </p:cNvPr>
          <p:cNvSpPr/>
          <p:nvPr/>
        </p:nvSpPr>
        <p:spPr>
          <a:xfrm>
            <a:off x="632725" y="235851"/>
            <a:ext cx="9426012" cy="6653103"/>
          </a:xfrm>
          <a:prstGeom prst="rect">
            <a:avLst/>
          </a:prstGeom>
        </p:spPr>
        <p:txBody>
          <a:bodyPr wrap="square">
            <a:spAutoFit/>
          </a:bodyPr>
          <a:lstStyle/>
          <a:p>
            <a:pPr>
              <a:spcAft>
                <a:spcPts val="800"/>
              </a:spcAft>
            </a:pPr>
            <a:r>
              <a:rPr lang="es-ES" sz="1100" b="1" dirty="0">
                <a:latin typeface="Courier New" panose="02070309020205020404" pitchFamily="49" charset="0"/>
                <a:ea typeface="Calibri" panose="020F0502020204030204" pitchFamily="34" charset="0"/>
              </a:rPr>
              <a:t>SIMPOSIO DE INVESTIGACIÓN EN PRODUCTOS NATURALES BIOACTIVOS:</a:t>
            </a:r>
            <a:br>
              <a:rPr lang="es-ES" sz="1100" b="1" dirty="0">
                <a:latin typeface="Courier New" panose="02070309020205020404" pitchFamily="49" charset="0"/>
                <a:ea typeface="Calibri" panose="020F0502020204030204" pitchFamily="34" charset="0"/>
              </a:rPr>
            </a:br>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 </a:t>
            </a:r>
            <a:r>
              <a:rPr lang="es-ES" sz="1200" dirty="0">
                <a:latin typeface="Courier New" panose="02070309020205020404" pitchFamily="49" charset="0"/>
                <a:ea typeface="Calibri" panose="020F0502020204030204" pitchFamily="34" charset="0"/>
              </a:rPr>
              <a:t> </a:t>
            </a:r>
            <a:r>
              <a:rPr lang="es-ES" sz="1200" b="1" dirty="0">
                <a:latin typeface="Courier New" panose="02070309020205020404" pitchFamily="49" charset="0"/>
                <a:ea typeface="Calibri" panose="020F0502020204030204" pitchFamily="34" charset="0"/>
              </a:rPr>
              <a:t>“INNOVACION EN BIOPLAGUICIDAS Y FARMACOS DESDE RESIDUOS AGROFORESTALES, PLANTAS Y MICROORGANISMOS”</a:t>
            </a:r>
            <a:br>
              <a:rPr lang="es-ES" sz="900" dirty="0">
                <a:latin typeface="Courier New" panose="02070309020205020404" pitchFamily="49" charset="0"/>
                <a:ea typeface="Calibri" panose="020F0502020204030204" pitchFamily="34" charset="0"/>
              </a:rPr>
            </a:br>
            <a:r>
              <a:rPr lang="es-ES" sz="900" b="1" dirty="0">
                <a:latin typeface="Courier New" panose="02070309020205020404" pitchFamily="49" charset="0"/>
                <a:ea typeface="Calibri" panose="020F0502020204030204" pitchFamily="34" charset="0"/>
              </a:rPr>
              <a:t>Noviembre, 2021 Granada</a:t>
            </a:r>
            <a:br>
              <a:rPr lang="es-ES" sz="900" b="1" dirty="0">
                <a:latin typeface="Courier New" panose="02070309020205020404" pitchFamily="49" charset="0"/>
                <a:ea typeface="Calibri" panose="020F0502020204030204" pitchFamily="34" charset="0"/>
              </a:rPr>
            </a:br>
            <a:br>
              <a:rPr lang="es-ES" sz="900" dirty="0">
                <a:latin typeface="Courier New" panose="02070309020205020404" pitchFamily="49" charset="0"/>
                <a:ea typeface="Calibri" panose="020F0502020204030204" pitchFamily="34" charset="0"/>
              </a:rPr>
            </a:br>
            <a:r>
              <a:rPr lang="es-ES" sz="900" b="1" dirty="0">
                <a:latin typeface="Courier New" panose="02070309020205020404" pitchFamily="49" charset="0"/>
                <a:ea typeface="Calibri" panose="020F0502020204030204" pitchFamily="34" charset="0"/>
              </a:rPr>
              <a:t>DIA 1: </a:t>
            </a:r>
            <a:r>
              <a:rPr lang="es-ES" sz="1200" b="1" dirty="0">
                <a:latin typeface="Courier New" panose="02070309020205020404" pitchFamily="49" charset="0"/>
                <a:ea typeface="Calibri" panose="020F0502020204030204" pitchFamily="34" charset="0"/>
              </a:rPr>
              <a:t>Inauguración 16.15</a:t>
            </a:r>
            <a:br>
              <a:rPr lang="es-ES" sz="1600" b="1" dirty="0">
                <a:latin typeface="Courier New" panose="02070309020205020404" pitchFamily="49" charset="0"/>
                <a:ea typeface="Calibri" panose="020F0502020204030204" pitchFamily="34" charset="0"/>
              </a:rPr>
            </a:br>
            <a:br>
              <a:rPr lang="es-ES" sz="900" dirty="0">
                <a:latin typeface="Courier New" panose="02070309020205020404" pitchFamily="49" charset="0"/>
                <a:ea typeface="Calibri" panose="020F0502020204030204" pitchFamily="34" charset="0"/>
              </a:rPr>
            </a:br>
            <a:r>
              <a:rPr lang="es-ES" sz="1100" b="1" dirty="0">
                <a:latin typeface="Courier New" panose="02070309020205020404" pitchFamily="49" charset="0"/>
                <a:ea typeface="Calibri" panose="020F0502020204030204" pitchFamily="34" charset="0"/>
              </a:rPr>
              <a:t>A)- Residuos Agroforestales oportunidades:</a:t>
            </a:r>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16.30 Silvicultura. Residuos maderas colombianas: </a:t>
            </a:r>
            <a:r>
              <a:rPr lang="es-ES" sz="1100" b="1" dirty="0">
                <a:latin typeface="Courier New" panose="02070309020205020404" pitchFamily="49" charset="0"/>
                <a:ea typeface="Calibri" panose="020F0502020204030204" pitchFamily="34" charset="0"/>
              </a:rPr>
              <a:t>1 </a:t>
            </a:r>
            <a:r>
              <a:rPr lang="es-ES" sz="1100" dirty="0">
                <a:latin typeface="Courier New" panose="02070309020205020404" pitchFamily="49" charset="0"/>
                <a:ea typeface="Calibri" panose="020F0502020204030204" pitchFamily="34" charset="0"/>
              </a:rPr>
              <a:t>(</a:t>
            </a:r>
            <a:r>
              <a:rPr lang="es-ES" sz="900" dirty="0">
                <a:latin typeface="Courier New" panose="02070309020205020404" pitchFamily="49" charset="0"/>
                <a:ea typeface="Calibri" panose="020F0502020204030204" pitchFamily="34" charset="0"/>
              </a:rPr>
              <a:t>Fernando Torres-UDEA)</a:t>
            </a:r>
            <a:endParaRPr lang="es-ES" sz="1000" dirty="0">
              <a:latin typeface="Arial" panose="020B0604020202020204" pitchFamily="34" charset="0"/>
              <a:ea typeface="Times New Roman" panose="02020603050405020304" pitchFamily="18" charset="0"/>
            </a:endParaRPr>
          </a:p>
          <a:p>
            <a:r>
              <a:rPr lang="es-ES" sz="900" dirty="0">
                <a:latin typeface="Courier New" panose="02070309020205020404" pitchFamily="49" charset="0"/>
                <a:ea typeface="Calibri" panose="020F0502020204030204" pitchFamily="34" charset="0"/>
              </a:rPr>
              <a:t>17.00 Residuos de la producción de aceite oliva: </a:t>
            </a:r>
            <a:r>
              <a:rPr lang="es-ES" sz="1100" b="1" dirty="0">
                <a:latin typeface="Courier New" panose="02070309020205020404" pitchFamily="49" charset="0"/>
                <a:ea typeface="Calibri" panose="020F0502020204030204" pitchFamily="34" charset="0"/>
              </a:rPr>
              <a:t>2 </a:t>
            </a:r>
            <a:r>
              <a:rPr lang="es-ES" sz="1100" dirty="0">
                <a:latin typeface="Courier New" panose="02070309020205020404" pitchFamily="49" charset="0"/>
                <a:ea typeface="Calibri" panose="020F0502020204030204" pitchFamily="34" charset="0"/>
              </a:rPr>
              <a:t>(</a:t>
            </a:r>
            <a:r>
              <a:rPr lang="es-ES" sz="900" dirty="0">
                <a:latin typeface="Courier New" panose="02070309020205020404" pitchFamily="49" charset="0"/>
                <a:ea typeface="Calibri" panose="020F0502020204030204" pitchFamily="34" charset="0"/>
              </a:rPr>
              <a:t>I. </a:t>
            </a:r>
            <a:r>
              <a:rPr lang="es-ES" sz="900" dirty="0" err="1">
                <a:latin typeface="Courier New" panose="02070309020205020404" pitchFamily="49" charset="0"/>
                <a:ea typeface="Calibri" panose="020F0502020204030204" pitchFamily="34" charset="0"/>
              </a:rPr>
              <a:t>Garcia</a:t>
            </a:r>
            <a:r>
              <a:rPr lang="es-ES" sz="900" dirty="0">
                <a:latin typeface="Courier New" panose="02070309020205020404" pitchFamily="49" charset="0"/>
                <a:ea typeface="Calibri" panose="020F0502020204030204" pitchFamily="34" charset="0"/>
              </a:rPr>
              <a:t> Romera EEZ-CSIC, MAFA). </a:t>
            </a:r>
            <a:endParaRPr lang="es-ES" sz="1000" dirty="0">
              <a:latin typeface="Arial" panose="020B0604020202020204" pitchFamily="34" charset="0"/>
              <a:ea typeface="Times New Roman" panose="02020603050405020304" pitchFamily="18" charset="0"/>
            </a:endParaRPr>
          </a:p>
          <a:p>
            <a:pPr>
              <a:spcAft>
                <a:spcPts val="800"/>
              </a:spcAft>
            </a:pPr>
            <a:r>
              <a:rPr lang="es-ES" sz="900" dirty="0">
                <a:latin typeface="Courier New" panose="02070309020205020404" pitchFamily="49" charset="0"/>
                <a:ea typeface="Calibri" panose="020F0502020204030204" pitchFamily="34" charset="0"/>
              </a:rPr>
              <a:t>18.00</a:t>
            </a:r>
            <a:r>
              <a:rPr lang="es-ES" sz="1100" dirty="0">
                <a:latin typeface="Courier New" panose="02070309020205020404" pitchFamily="49" charset="0"/>
                <a:ea typeface="Calibri" panose="020F0502020204030204" pitchFamily="34" charset="0"/>
              </a:rPr>
              <a:t> </a:t>
            </a:r>
            <a:r>
              <a:rPr lang="es-ES" sz="1100" b="1" dirty="0">
                <a:latin typeface="Courier New" panose="02070309020205020404" pitchFamily="49" charset="0"/>
                <a:ea typeface="Calibri" panose="020F0502020204030204" pitchFamily="34" charset="0"/>
              </a:rPr>
              <a:t>3 </a:t>
            </a:r>
            <a:r>
              <a:rPr lang="es-ES" sz="900" dirty="0">
                <a:latin typeface="Courier New" panose="02070309020205020404" pitchFamily="49" charset="0"/>
                <a:ea typeface="Calibri" panose="020F0502020204030204" pitchFamily="34" charset="0"/>
              </a:rPr>
              <a:t>Productos Naturales Bioactivos Contenidos en los Residuos de la Industria Oleícola. </a:t>
            </a:r>
            <a:r>
              <a:rPr lang="es-ES" sz="900" dirty="0" err="1">
                <a:latin typeface="Courier New" panose="02070309020205020404" pitchFamily="49" charset="0"/>
                <a:ea typeface="Calibri" panose="020F0502020204030204" pitchFamily="34" charset="0"/>
              </a:rPr>
              <a:t>Derivatización</a:t>
            </a:r>
            <a:r>
              <a:rPr lang="es-ES" sz="900" dirty="0">
                <a:latin typeface="Courier New" panose="02070309020205020404" pitchFamily="49" charset="0"/>
                <a:ea typeface="Calibri" panose="020F0502020204030204" pitchFamily="34" charset="0"/>
              </a:rPr>
              <a:t> y Propiedades Biológicas. (A. Parra-UGR).</a:t>
            </a:r>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18.30 </a:t>
            </a:r>
            <a:r>
              <a:rPr lang="es-ES" sz="1100" b="1" dirty="0">
                <a:latin typeface="Courier New" panose="02070309020205020404" pitchFamily="49" charset="0"/>
                <a:ea typeface="Calibri" panose="020F0502020204030204" pitchFamily="34" charset="0"/>
              </a:rPr>
              <a:t>4 </a:t>
            </a:r>
            <a:r>
              <a:rPr lang="es-ES" sz="900" dirty="0">
                <a:latin typeface="Courier New" panose="02070309020205020404" pitchFamily="49" charset="0"/>
                <a:ea typeface="Calibri" panose="020F0502020204030204" pitchFamily="34" charset="0"/>
              </a:rPr>
              <a:t>Valorización integral de residuos y subproductos del café. Aplicaciones como agentes prebióticos y en </a:t>
            </a:r>
            <a:r>
              <a:rPr lang="es-ES" sz="900" dirty="0" err="1">
                <a:latin typeface="Courier New" panose="02070309020205020404" pitchFamily="49" charset="0"/>
                <a:ea typeface="Calibri" panose="020F0502020204030204" pitchFamily="34" charset="0"/>
              </a:rPr>
              <a:t>biofortificación</a:t>
            </a:r>
            <a:r>
              <a:rPr lang="es-ES" sz="900" dirty="0">
                <a:latin typeface="Courier New" panose="02070309020205020404" pitchFamily="49" charset="0"/>
                <a:ea typeface="Calibri" panose="020F0502020204030204" pitchFamily="34" charset="0"/>
              </a:rPr>
              <a:t> de alimentos. (José Ángel Rufián-Henares, Alejandro </a:t>
            </a:r>
            <a:r>
              <a:rPr lang="es-ES" sz="900" dirty="0" err="1">
                <a:latin typeface="Courier New" panose="02070309020205020404" pitchFamily="49" charset="0"/>
                <a:ea typeface="Calibri" panose="020F0502020204030204" pitchFamily="34" charset="0"/>
              </a:rPr>
              <a:t>Fdez</a:t>
            </a:r>
            <a:r>
              <a:rPr lang="es-ES" sz="900" dirty="0">
                <a:latin typeface="Courier New" panose="02070309020205020404" pitchFamily="49" charset="0"/>
                <a:ea typeface="Calibri" panose="020F0502020204030204" pitchFamily="34" charset="0"/>
              </a:rPr>
              <a:t> Arteaga, UGR)</a:t>
            </a:r>
            <a:endParaRPr lang="es-ES" sz="1000" dirty="0">
              <a:latin typeface="Arial" panose="020B0604020202020204" pitchFamily="34" charset="0"/>
              <a:ea typeface="Calibri" panose="020F0502020204030204" pitchFamily="34" charset="0"/>
            </a:endParaRPr>
          </a:p>
          <a:p>
            <a:pPr>
              <a:spcAft>
                <a:spcPts val="800"/>
              </a:spcAft>
            </a:pPr>
            <a:r>
              <a:rPr lang="es-ES" sz="900" dirty="0">
                <a:latin typeface="Courier New" panose="02070309020205020404" pitchFamily="49" charset="0"/>
                <a:ea typeface="Calibri" panose="020F0502020204030204" pitchFamily="34" charset="0"/>
              </a:rPr>
              <a:t>19.00 </a:t>
            </a:r>
            <a:r>
              <a:rPr lang="es-ES" sz="900" b="1" dirty="0">
                <a:latin typeface="Courier New" panose="02070309020205020404" pitchFamily="49" charset="0"/>
                <a:ea typeface="Calibri" panose="020F0502020204030204" pitchFamily="34" charset="0"/>
              </a:rPr>
              <a:t>5</a:t>
            </a:r>
            <a:r>
              <a:rPr lang="es-ES" sz="900" dirty="0">
                <a:latin typeface="Courier New" panose="02070309020205020404" pitchFamily="49" charset="0"/>
                <a:ea typeface="Calibri" panose="020F0502020204030204" pitchFamily="34" charset="0"/>
              </a:rPr>
              <a:t> Residuos de la agroindustria de café, hortícolas y plantas medicinales Colombianas.</a:t>
            </a:r>
            <a:r>
              <a:rPr lang="es-ES" sz="1100" dirty="0">
                <a:latin typeface="Courier New" panose="02070309020205020404" pitchFamily="49" charset="0"/>
                <a:ea typeface="Calibri" panose="020F0502020204030204" pitchFamily="34" charset="0"/>
              </a:rPr>
              <a:t>(</a:t>
            </a:r>
            <a:r>
              <a:rPr lang="es-ES" sz="900" dirty="0">
                <a:latin typeface="Courier New" panose="02070309020205020404" pitchFamily="49" charset="0"/>
                <a:ea typeface="Calibri" panose="020F0502020204030204" pitchFamily="34" charset="0"/>
              </a:rPr>
              <a:t>F. Echeverri-UDEA)</a:t>
            </a:r>
          </a:p>
          <a:p>
            <a:pPr>
              <a:spcAft>
                <a:spcPts val="800"/>
              </a:spcAft>
            </a:pPr>
            <a:r>
              <a:rPr lang="es-ES" sz="900" b="1" dirty="0">
                <a:latin typeface="Courier New" panose="02070309020205020404" pitchFamily="49" charset="0"/>
                <a:ea typeface="Times New Roman" panose="02020603050405020304" pitchFamily="18" charset="0"/>
              </a:rPr>
              <a:t>DIA 2</a:t>
            </a:r>
            <a:endParaRPr lang="es-ES" sz="1000" b="1" dirty="0">
              <a:latin typeface="Arial" panose="020B0604020202020204" pitchFamily="34" charset="0"/>
              <a:ea typeface="Times New Roman" panose="02020603050405020304" pitchFamily="18" charset="0"/>
            </a:endParaRPr>
          </a:p>
          <a:p>
            <a:pPr>
              <a:spcAft>
                <a:spcPts val="800"/>
              </a:spcAft>
            </a:pPr>
            <a:r>
              <a:rPr lang="es-ES" sz="1100" b="1" dirty="0">
                <a:latin typeface="Courier New" panose="02070309020205020404" pitchFamily="49" charset="0"/>
                <a:ea typeface="Calibri" panose="020F0502020204030204" pitchFamily="34" charset="0"/>
              </a:rPr>
              <a:t>B)-Plantas </a:t>
            </a:r>
            <a:r>
              <a:rPr lang="es-ES" sz="1100" b="1" dirty="0" err="1">
                <a:latin typeface="Courier New" panose="02070309020205020404" pitchFamily="49" charset="0"/>
                <a:ea typeface="Calibri" panose="020F0502020204030204" pitchFamily="34" charset="0"/>
              </a:rPr>
              <a:t>Arómatico</a:t>
            </a:r>
            <a:r>
              <a:rPr lang="es-ES" sz="1100" b="1" dirty="0">
                <a:latin typeface="Courier New" panose="02070309020205020404" pitchFamily="49" charset="0"/>
                <a:ea typeface="Calibri" panose="020F0502020204030204" pitchFamily="34" charset="0"/>
              </a:rPr>
              <a:t>-Medicinales (PAMS) para la obtención de PN Bioactivos</a:t>
            </a:r>
          </a:p>
          <a:p>
            <a:pPr>
              <a:spcAft>
                <a:spcPts val="800"/>
              </a:spcAft>
            </a:pPr>
            <a:r>
              <a:rPr lang="es-ES" sz="1100" dirty="0">
                <a:latin typeface="Courier New" panose="02070309020205020404" pitchFamily="49" charset="0"/>
                <a:ea typeface="Calibri" panose="020F0502020204030204" pitchFamily="34" charset="0"/>
              </a:rPr>
              <a:t>9.00</a:t>
            </a:r>
            <a:r>
              <a:rPr lang="es-ES" sz="1100" b="1" dirty="0">
                <a:latin typeface="Courier New" panose="02070309020205020404" pitchFamily="49" charset="0"/>
                <a:ea typeface="Calibri" panose="020F0502020204030204" pitchFamily="34" charset="0"/>
              </a:rPr>
              <a:t> 6</a:t>
            </a:r>
            <a:r>
              <a:rPr lang="es-ES" sz="900" dirty="0">
                <a:latin typeface="Courier New" panose="02070309020205020404" pitchFamily="49" charset="0"/>
                <a:ea typeface="Calibri" panose="020F0502020204030204" pitchFamily="34" charset="0"/>
              </a:rPr>
              <a:t> Domesticación de especies productoras de </a:t>
            </a:r>
            <a:r>
              <a:rPr lang="es-ES" sz="900" dirty="0" err="1">
                <a:latin typeface="Courier New" panose="02070309020205020404" pitchFamily="49" charset="0"/>
                <a:ea typeface="Calibri" panose="020F0502020204030204" pitchFamily="34" charset="0"/>
              </a:rPr>
              <a:t>PNs</a:t>
            </a:r>
            <a:r>
              <a:rPr lang="es-ES" sz="900" dirty="0">
                <a:latin typeface="Courier New" panose="02070309020205020404" pitchFamily="49" charset="0"/>
                <a:ea typeface="Calibri" panose="020F0502020204030204" pitchFamily="34" charset="0"/>
              </a:rPr>
              <a:t> (</a:t>
            </a:r>
            <a:r>
              <a:rPr lang="es-ES" sz="900" dirty="0" err="1">
                <a:latin typeface="Courier New" panose="02070309020205020404" pitchFamily="49" charset="0"/>
                <a:ea typeface="Calibri" panose="020F0502020204030204" pitchFamily="34" charset="0"/>
              </a:rPr>
              <a:t>J.Rocha</a:t>
            </a:r>
            <a:r>
              <a:rPr lang="es-ES" sz="900" dirty="0">
                <a:latin typeface="Courier New" panose="02070309020205020404" pitchFamily="49" charset="0"/>
                <a:ea typeface="Calibri" panose="020F0502020204030204" pitchFamily="34" charset="0"/>
              </a:rPr>
              <a:t>-CITA,)</a:t>
            </a:r>
            <a:endParaRPr lang="es-ES" sz="1000" dirty="0">
              <a:latin typeface="Arial" panose="020B0604020202020204" pitchFamily="34" charset="0"/>
              <a:ea typeface="Calibri" panose="020F0502020204030204" pitchFamily="34" charset="0"/>
            </a:endParaRPr>
          </a:p>
          <a:p>
            <a:pPr>
              <a:spcAft>
                <a:spcPts val="800"/>
              </a:spcAft>
            </a:pPr>
            <a:r>
              <a:rPr lang="es-ES" sz="1100" dirty="0">
                <a:latin typeface="Courier New" panose="02070309020205020404" pitchFamily="49" charset="0"/>
                <a:ea typeface="Calibri" panose="020F0502020204030204" pitchFamily="34" charset="0"/>
              </a:rPr>
              <a:t>9:30 </a:t>
            </a:r>
            <a:r>
              <a:rPr lang="es-ES" sz="1100" b="1" dirty="0">
                <a:latin typeface="Courier New" panose="02070309020205020404" pitchFamily="49" charset="0"/>
                <a:ea typeface="Calibri" panose="020F0502020204030204" pitchFamily="34" charset="0"/>
              </a:rPr>
              <a:t>7 </a:t>
            </a:r>
            <a:r>
              <a:rPr lang="es-ES" sz="900" dirty="0">
                <a:latin typeface="Courier New" panose="02070309020205020404" pitchFamily="49" charset="0"/>
                <a:ea typeface="Calibri" panose="020F0502020204030204" pitchFamily="34" charset="0"/>
              </a:rPr>
              <a:t>Producción Biotecnológica de PAMS. (Carmen E. Diaz, IPNA-CSIC; E. Ochoa-</a:t>
            </a:r>
            <a:r>
              <a:rPr lang="es-ES" sz="900" dirty="0" err="1">
                <a:latin typeface="Courier New" panose="02070309020205020404" pitchFamily="49" charset="0"/>
                <a:ea typeface="Calibri" panose="020F0502020204030204" pitchFamily="34" charset="0"/>
              </a:rPr>
              <a:t>AleoVitro</a:t>
            </a:r>
            <a:r>
              <a:rPr lang="es-ES" sz="900" dirty="0">
                <a:latin typeface="Courier New" panose="02070309020205020404" pitchFamily="49" charset="0"/>
                <a:ea typeface="Calibri" panose="020F0502020204030204" pitchFamily="34" charset="0"/>
              </a:rPr>
              <a:t>)</a:t>
            </a:r>
            <a:endParaRPr lang="es-ES" sz="1000" dirty="0">
              <a:latin typeface="Arial" panose="020B0604020202020204" pitchFamily="34" charset="0"/>
              <a:ea typeface="Calibri" panose="020F0502020204030204" pitchFamily="34" charset="0"/>
            </a:endParaRPr>
          </a:p>
          <a:p>
            <a:pPr>
              <a:spcAft>
                <a:spcPts val="800"/>
              </a:spcAft>
            </a:pPr>
            <a:r>
              <a:rPr lang="es-ES" sz="1100" dirty="0">
                <a:latin typeface="Courier New" panose="02070309020205020404" pitchFamily="49" charset="0"/>
                <a:ea typeface="Calibri" panose="020F0502020204030204" pitchFamily="34" charset="0"/>
              </a:rPr>
              <a:t>10:00 </a:t>
            </a:r>
            <a:r>
              <a:rPr lang="es-ES" sz="1100" b="1" dirty="0">
                <a:latin typeface="Courier New" panose="02070309020205020404" pitchFamily="49" charset="0"/>
                <a:ea typeface="Calibri" panose="020F0502020204030204" pitchFamily="34" charset="0"/>
              </a:rPr>
              <a:t>8 </a:t>
            </a:r>
            <a:r>
              <a:rPr lang="es-ES" sz="900" dirty="0">
                <a:latin typeface="Courier New" panose="02070309020205020404" pitchFamily="49" charset="0"/>
                <a:ea typeface="Calibri" panose="020F0502020204030204" pitchFamily="34" charset="0"/>
              </a:rPr>
              <a:t>Residuos de la extracción de PAMS y aplicaciones (M. F. Andres, ICA-CSIC)</a:t>
            </a:r>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10.30 </a:t>
            </a:r>
            <a:r>
              <a:rPr lang="es-ES" sz="1100" b="1" dirty="0">
                <a:latin typeface="Courier New" panose="02070309020205020404" pitchFamily="49" charset="0"/>
                <a:ea typeface="Calibri" panose="020F0502020204030204" pitchFamily="34" charset="0"/>
              </a:rPr>
              <a:t>9 </a:t>
            </a:r>
            <a:r>
              <a:rPr lang="es-ES" sz="900" dirty="0">
                <a:latin typeface="Courier New" panose="02070309020205020404" pitchFamily="49" charset="0"/>
                <a:ea typeface="Calibri" panose="020F0502020204030204" pitchFamily="34" charset="0"/>
              </a:rPr>
              <a:t>Estrategias de Extracción y Purificación de Bioactivos. Escalado (</a:t>
            </a:r>
            <a:r>
              <a:rPr lang="es-ES" sz="900" dirty="0" err="1">
                <a:latin typeface="Courier New" panose="02070309020205020404" pitchFamily="49" charset="0"/>
                <a:ea typeface="Calibri" panose="020F0502020204030204" pitchFamily="34" charset="0"/>
              </a:rPr>
              <a:t>A.Fernandez</a:t>
            </a:r>
            <a:r>
              <a:rPr lang="es-ES" sz="900" dirty="0">
                <a:latin typeface="Courier New" panose="02070309020205020404" pitchFamily="49" charset="0"/>
                <a:ea typeface="Calibri" panose="020F0502020204030204" pitchFamily="34" charset="0"/>
              </a:rPr>
              <a:t> Barrero-UGR).</a:t>
            </a:r>
            <a:endParaRPr lang="es-ES" sz="1000" dirty="0">
              <a:latin typeface="Arial" panose="020B0604020202020204" pitchFamily="34" charset="0"/>
              <a:ea typeface="Times New Roman" panose="02020603050405020304" pitchFamily="18" charset="0"/>
            </a:endParaRPr>
          </a:p>
          <a:p>
            <a:r>
              <a:rPr lang="es-ES" sz="900" dirty="0">
                <a:latin typeface="Courier New" panose="02070309020205020404" pitchFamily="49" charset="0"/>
                <a:ea typeface="Calibri" panose="020F0502020204030204" pitchFamily="34" charset="0"/>
              </a:rPr>
              <a:t>11.00 </a:t>
            </a:r>
            <a:r>
              <a:rPr lang="es-ES" sz="1100" b="1" dirty="0">
                <a:latin typeface="Courier New" panose="02070309020205020404" pitchFamily="49" charset="0"/>
                <a:ea typeface="Calibri" panose="020F0502020204030204" pitchFamily="34" charset="0"/>
              </a:rPr>
              <a:t>10 </a:t>
            </a:r>
            <a:r>
              <a:rPr lang="es-ES" sz="900" dirty="0">
                <a:latin typeface="Courier New" panose="02070309020205020404" pitchFamily="49" charset="0"/>
                <a:ea typeface="Calibri" panose="020F0502020204030204" pitchFamily="34" charset="0"/>
              </a:rPr>
              <a:t>Modelos estructurales de sustancias bioactivas en PAMS. (J. Quilez-UGR).</a:t>
            </a:r>
            <a:endParaRPr lang="es-ES" sz="1000" dirty="0">
              <a:latin typeface="Arial" panose="020B0604020202020204" pitchFamily="34" charset="0"/>
              <a:ea typeface="Times New Roman" panose="02020603050405020304" pitchFamily="18" charset="0"/>
            </a:endParaRPr>
          </a:p>
          <a:p>
            <a:r>
              <a:rPr lang="es-ES" sz="900" b="1" dirty="0">
                <a:latin typeface="Courier New" panose="02070309020205020404" pitchFamily="49" charset="0"/>
                <a:ea typeface="Calibri" panose="020F0502020204030204" pitchFamily="34" charset="0"/>
              </a:rPr>
              <a:t> </a:t>
            </a:r>
            <a:endParaRPr lang="es-ES" sz="1000" dirty="0">
              <a:latin typeface="Arial" panose="020B0604020202020204" pitchFamily="34" charset="0"/>
              <a:ea typeface="Times New Roman" panose="02020603050405020304" pitchFamily="18" charset="0"/>
            </a:endParaRPr>
          </a:p>
          <a:p>
            <a:r>
              <a:rPr lang="es-ES" sz="900" b="1" dirty="0">
                <a:latin typeface="Courier New" panose="02070309020205020404" pitchFamily="49" charset="0"/>
                <a:ea typeface="Calibri" panose="020F0502020204030204" pitchFamily="34" charset="0"/>
              </a:rPr>
              <a:t>11:30 Café+ </a:t>
            </a:r>
            <a:r>
              <a:rPr lang="es-ES" sz="900" b="1" dirty="0" err="1">
                <a:latin typeface="Courier New" panose="02070309020205020404" pitchFamily="49" charset="0"/>
                <a:ea typeface="Calibri" panose="020F0502020204030204" pitchFamily="34" charset="0"/>
              </a:rPr>
              <a:t>Sesion</a:t>
            </a:r>
            <a:r>
              <a:rPr lang="es-ES" sz="900" b="1" dirty="0">
                <a:latin typeface="Courier New" panose="02070309020205020404" pitchFamily="49" charset="0"/>
                <a:ea typeface="Calibri" panose="020F0502020204030204" pitchFamily="34" charset="0"/>
              </a:rPr>
              <a:t> Poster</a:t>
            </a:r>
            <a:endParaRPr lang="es-ES" sz="1000" dirty="0">
              <a:latin typeface="Arial" panose="020B0604020202020204" pitchFamily="34" charset="0"/>
              <a:ea typeface="Times New Roman" panose="02020603050405020304" pitchFamily="18" charset="0"/>
            </a:endParaRPr>
          </a:p>
          <a:p>
            <a:pPr indent="449580"/>
            <a:br>
              <a:rPr lang="es-ES" sz="900" dirty="0">
                <a:latin typeface="Courier New" panose="02070309020205020404" pitchFamily="49" charset="0"/>
                <a:ea typeface="Calibri" panose="020F0502020204030204" pitchFamily="34" charset="0"/>
              </a:rPr>
            </a:br>
            <a:r>
              <a:rPr lang="es-ES" sz="900" b="1" dirty="0" err="1">
                <a:latin typeface="Courier New" panose="02070309020205020404" pitchFamily="49" charset="0"/>
                <a:ea typeface="Calibri" panose="020F0502020204030204" pitchFamily="34" charset="0"/>
              </a:rPr>
              <a:t>Optimizacion</a:t>
            </a:r>
            <a:r>
              <a:rPr lang="es-ES" sz="900" b="1" dirty="0">
                <a:latin typeface="Courier New" panose="02070309020205020404" pitchFamily="49" charset="0"/>
                <a:ea typeface="Calibri" panose="020F0502020204030204" pitchFamily="34" charset="0"/>
              </a:rPr>
              <a:t> de la producción de sustancias bioactivas de residuos</a:t>
            </a:r>
            <a:r>
              <a:rPr lang="es-ES" sz="900" dirty="0">
                <a:latin typeface="Courier New" panose="02070309020205020404" pitchFamily="49" charset="0"/>
                <a:ea typeface="Calibri" panose="020F0502020204030204" pitchFamily="34" charset="0"/>
              </a:rPr>
              <a:t>:</a:t>
            </a:r>
            <a:endParaRPr lang="es-ES" sz="1000" dirty="0">
              <a:latin typeface="Arial" panose="020B0604020202020204" pitchFamily="34" charset="0"/>
              <a:ea typeface="Times New Roman" panose="02020603050405020304" pitchFamily="18" charset="0"/>
            </a:endParaRPr>
          </a:p>
          <a:p>
            <a:pPr indent="449580"/>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12.30 12 Compuestos bioactivos de residuos de maderas, FE-UDEA, AG-CSIC</a:t>
            </a:r>
            <a:br>
              <a:rPr lang="es-ES" sz="900" dirty="0">
                <a:latin typeface="Courier New" panose="02070309020205020404" pitchFamily="49" charset="0"/>
                <a:ea typeface="Calibri" panose="020F0502020204030204" pitchFamily="34" charset="0"/>
              </a:rPr>
            </a:br>
            <a:r>
              <a:rPr lang="es-ES" sz="900" dirty="0">
                <a:latin typeface="Courier New" panose="02070309020205020404" pitchFamily="49" charset="0"/>
                <a:ea typeface="Calibri" panose="020F0502020204030204" pitchFamily="34" charset="0"/>
              </a:rPr>
              <a:t>13.00 13 Modelos estructurales de sustancias bioactivas en maderas. (W Quiñones-UDEA).</a:t>
            </a:r>
            <a:endParaRPr lang="es-ES" sz="1000" dirty="0">
              <a:latin typeface="Arial" panose="020B0604020202020204" pitchFamily="34" charset="0"/>
              <a:ea typeface="Times New Roman" panose="02020603050405020304" pitchFamily="18" charset="0"/>
            </a:endParaRPr>
          </a:p>
          <a:p>
            <a:br>
              <a:rPr lang="es-ES" sz="900" dirty="0">
                <a:latin typeface="Courier New" panose="02070309020205020404" pitchFamily="49" charset="0"/>
                <a:ea typeface="Calibri" panose="020F0502020204030204" pitchFamily="34" charset="0"/>
              </a:rPr>
            </a:br>
            <a:r>
              <a:rPr lang="es-ES" sz="1100" b="1" dirty="0">
                <a:latin typeface="Courier New" panose="02070309020205020404" pitchFamily="49" charset="0"/>
                <a:ea typeface="Calibri" panose="020F0502020204030204" pitchFamily="34" charset="0"/>
              </a:rPr>
              <a:t>C)-Búsqueda de Fármacos y Plaguicidas en Microorganismos:</a:t>
            </a:r>
            <a:endParaRPr lang="es-ES" sz="1000" dirty="0">
              <a:latin typeface="Arial" panose="020B0604020202020204" pitchFamily="34" charset="0"/>
              <a:ea typeface="Times New Roman" panose="02020603050405020304" pitchFamily="18" charset="0"/>
            </a:endParaRPr>
          </a:p>
          <a:p>
            <a:br>
              <a:rPr lang="es-ES" sz="900" dirty="0">
                <a:latin typeface="Courier New" panose="02070309020205020404" pitchFamily="49" charset="0"/>
                <a:ea typeface="Calibri" panose="020F0502020204030204" pitchFamily="34" charset="0"/>
              </a:rPr>
            </a:br>
            <a:r>
              <a:rPr lang="es-ES" sz="1100" dirty="0">
                <a:latin typeface="Courier New" panose="02070309020205020404" pitchFamily="49" charset="0"/>
                <a:ea typeface="Calibri" panose="020F0502020204030204" pitchFamily="34" charset="0"/>
              </a:rPr>
              <a:t>15.30</a:t>
            </a:r>
            <a:r>
              <a:rPr lang="es-ES" sz="1100" b="1" dirty="0">
                <a:latin typeface="Courier New" panose="02070309020205020404" pitchFamily="49" charset="0"/>
                <a:ea typeface="Calibri" panose="020F0502020204030204" pitchFamily="34" charset="0"/>
              </a:rPr>
              <a:t> 14 </a:t>
            </a:r>
            <a:r>
              <a:rPr lang="es-ES" sz="900" dirty="0">
                <a:latin typeface="Courier New" panose="02070309020205020404" pitchFamily="49" charset="0"/>
                <a:ea typeface="Calibri" panose="020F0502020204030204" pitchFamily="34" charset="0"/>
              </a:rPr>
              <a:t>Metagenómica de plantas como herramienta de búsqueda de endófitos (hongos/bacterias) productores de </a:t>
            </a:r>
            <a:r>
              <a:rPr lang="es-ES" sz="900" dirty="0" err="1">
                <a:latin typeface="Courier New" panose="02070309020205020404" pitchFamily="49" charset="0"/>
                <a:ea typeface="Calibri" panose="020F0502020204030204" pitchFamily="34" charset="0"/>
              </a:rPr>
              <a:t>PNs</a:t>
            </a:r>
            <a:r>
              <a:rPr lang="es-ES" sz="900" dirty="0">
                <a:latin typeface="Courier New" panose="02070309020205020404" pitchFamily="49" charset="0"/>
                <a:ea typeface="Calibri" panose="020F0502020204030204" pitchFamily="34" charset="0"/>
              </a:rPr>
              <a:t> (Juan Imperial-CSIC)16:00 </a:t>
            </a:r>
            <a:r>
              <a:rPr lang="es-ES" sz="900" b="1" dirty="0">
                <a:latin typeface="Courier New" panose="02070309020205020404" pitchFamily="49" charset="0"/>
                <a:ea typeface="Calibri" panose="020F0502020204030204" pitchFamily="34" charset="0"/>
              </a:rPr>
              <a:t>15</a:t>
            </a:r>
            <a:r>
              <a:rPr lang="es-ES" sz="900" dirty="0">
                <a:latin typeface="Courier New" panose="02070309020205020404" pitchFamily="49" charset="0"/>
                <a:ea typeface="Calibri" panose="020F0502020204030204" pitchFamily="34" charset="0"/>
              </a:rPr>
              <a:t> </a:t>
            </a:r>
            <a:r>
              <a:rPr lang="es-ES" sz="900" dirty="0" err="1">
                <a:latin typeface="Courier New" panose="02070309020205020404" pitchFamily="49" charset="0"/>
                <a:ea typeface="Calibri" panose="020F0502020204030204" pitchFamily="34" charset="0"/>
              </a:rPr>
              <a:t>Bioplaguicidas</a:t>
            </a:r>
            <a:r>
              <a:rPr lang="es-ES" sz="900" dirty="0">
                <a:latin typeface="Courier New" panose="02070309020205020404" pitchFamily="49" charset="0"/>
                <a:ea typeface="Calibri" panose="020F0502020204030204" pitchFamily="34" charset="0"/>
              </a:rPr>
              <a:t> basados en </a:t>
            </a:r>
            <a:r>
              <a:rPr lang="es-ES" sz="900" dirty="0" err="1">
                <a:latin typeface="Courier New" panose="02070309020205020404" pitchFamily="49" charset="0"/>
                <a:ea typeface="Calibri" panose="020F0502020204030204" pitchFamily="34" charset="0"/>
              </a:rPr>
              <a:t>PNs</a:t>
            </a:r>
            <a:r>
              <a:rPr lang="es-ES" sz="900" dirty="0">
                <a:latin typeface="Courier New" panose="02070309020205020404" pitchFamily="49" charset="0"/>
                <a:ea typeface="Calibri" panose="020F0502020204030204" pitchFamily="34" charset="0"/>
              </a:rPr>
              <a:t> de hongos endófitos. (AG-CE-CSIC)</a:t>
            </a:r>
            <a:r>
              <a:rPr lang="es-ES" sz="1100" b="1" dirty="0">
                <a:latin typeface="Courier New" panose="02070309020205020404" pitchFamily="49" charset="0"/>
                <a:ea typeface="Calibri" panose="020F0502020204030204" pitchFamily="34" charset="0"/>
              </a:rPr>
              <a:t>    	</a:t>
            </a:r>
          </a:p>
          <a:p>
            <a:r>
              <a:rPr lang="es-ES" sz="1100" dirty="0">
                <a:latin typeface="Courier New" panose="02070309020205020404" pitchFamily="49" charset="0"/>
                <a:ea typeface="Calibri" panose="020F0502020204030204" pitchFamily="34" charset="0"/>
              </a:rPr>
              <a:t>16.30</a:t>
            </a:r>
            <a:r>
              <a:rPr lang="es-ES" sz="1100" b="1" dirty="0">
                <a:latin typeface="Courier New" panose="02070309020205020404" pitchFamily="49" charset="0"/>
                <a:ea typeface="Calibri" panose="020F0502020204030204" pitchFamily="34" charset="0"/>
              </a:rPr>
              <a:t> 16 </a:t>
            </a:r>
            <a:r>
              <a:rPr lang="es-ES" sz="900" dirty="0">
                <a:latin typeface="Courier New" panose="02070309020205020404" pitchFamily="49" charset="0"/>
                <a:ea typeface="Calibri" panose="020F0502020204030204" pitchFamily="34" charset="0"/>
              </a:rPr>
              <a:t>Uso combinado de técnicas espectroscópicas y análisis de clústeres de genes biosintéticos para la determinación estructural de productos naturales complejos. (FR-Medina).</a:t>
            </a:r>
            <a:endParaRPr lang="es-ES" sz="1000" dirty="0">
              <a:latin typeface="Arial" panose="020B0604020202020204" pitchFamily="34" charset="0"/>
              <a:ea typeface="Times New Roman" panose="02020603050405020304" pitchFamily="18" charset="0"/>
            </a:endParaRPr>
          </a:p>
          <a:p>
            <a:pPr>
              <a:spcAft>
                <a:spcPts val="800"/>
              </a:spcAft>
            </a:pPr>
            <a:r>
              <a:rPr lang="es-ES" sz="900" dirty="0">
                <a:latin typeface="Courier New" panose="02070309020205020404" pitchFamily="49" charset="0"/>
                <a:ea typeface="Calibri" panose="020F0502020204030204" pitchFamily="34" charset="0"/>
              </a:rPr>
              <a:t> </a:t>
            </a:r>
            <a:endParaRPr lang="es-ES" sz="1000" dirty="0">
              <a:latin typeface="Arial" panose="020B0604020202020204" pitchFamily="34" charset="0"/>
              <a:ea typeface="Times New Roman" panose="02020603050405020304" pitchFamily="18" charset="0"/>
            </a:endParaRPr>
          </a:p>
        </p:txBody>
      </p:sp>
      <p:pic>
        <p:nvPicPr>
          <p:cNvPr id="9" name="Imagen 8">
            <a:extLst>
              <a:ext uri="{FF2B5EF4-FFF2-40B4-BE49-F238E27FC236}">
                <a16:creationId xmlns:a16="http://schemas.microsoft.com/office/drawing/2014/main" id="{DB9179DB-43BF-420F-A6D4-32406F60C698}"/>
              </a:ext>
            </a:extLst>
          </p:cNvPr>
          <p:cNvPicPr>
            <a:picLocks noChangeAspect="1"/>
          </p:cNvPicPr>
          <p:nvPr/>
        </p:nvPicPr>
        <p:blipFill>
          <a:blip r:embed="rId4"/>
          <a:stretch>
            <a:fillRect/>
          </a:stretch>
        </p:blipFill>
        <p:spPr>
          <a:xfrm>
            <a:off x="10007271" y="2638723"/>
            <a:ext cx="1786312" cy="965197"/>
          </a:xfrm>
          <a:prstGeom prst="rect">
            <a:avLst/>
          </a:prstGeom>
        </p:spPr>
      </p:pic>
      <p:pic>
        <p:nvPicPr>
          <p:cNvPr id="11" name="Imagen 10">
            <a:extLst>
              <a:ext uri="{FF2B5EF4-FFF2-40B4-BE49-F238E27FC236}">
                <a16:creationId xmlns:a16="http://schemas.microsoft.com/office/drawing/2014/main" id="{AE7B078F-5E94-4254-8EEF-BA6732F2C76F}"/>
              </a:ext>
            </a:extLst>
          </p:cNvPr>
          <p:cNvPicPr>
            <a:picLocks noChangeAspect="1"/>
          </p:cNvPicPr>
          <p:nvPr/>
        </p:nvPicPr>
        <p:blipFill>
          <a:blip r:embed="rId5"/>
          <a:stretch>
            <a:fillRect/>
          </a:stretch>
        </p:blipFill>
        <p:spPr>
          <a:xfrm>
            <a:off x="10206725" y="4064927"/>
            <a:ext cx="1479677" cy="668956"/>
          </a:xfrm>
          <a:prstGeom prst="rect">
            <a:avLst/>
          </a:prstGeom>
        </p:spPr>
      </p:pic>
      <p:pic>
        <p:nvPicPr>
          <p:cNvPr id="12" name="Imagen 11">
            <a:extLst>
              <a:ext uri="{FF2B5EF4-FFF2-40B4-BE49-F238E27FC236}">
                <a16:creationId xmlns:a16="http://schemas.microsoft.com/office/drawing/2014/main" id="{60CDE74D-2703-456B-A0C5-4C11A5D6D548}"/>
              </a:ext>
            </a:extLst>
          </p:cNvPr>
          <p:cNvPicPr>
            <a:picLocks noChangeAspect="1"/>
          </p:cNvPicPr>
          <p:nvPr/>
        </p:nvPicPr>
        <p:blipFill>
          <a:blip r:embed="rId6"/>
          <a:stretch>
            <a:fillRect/>
          </a:stretch>
        </p:blipFill>
        <p:spPr>
          <a:xfrm>
            <a:off x="10313906" y="5155834"/>
            <a:ext cx="1479677" cy="1130697"/>
          </a:xfrm>
          <a:prstGeom prst="rect">
            <a:avLst/>
          </a:prstGeom>
        </p:spPr>
      </p:pic>
    </p:spTree>
    <p:extLst>
      <p:ext uri="{BB962C8B-B14F-4D97-AF65-F5344CB8AC3E}">
        <p14:creationId xmlns:p14="http://schemas.microsoft.com/office/powerpoint/2010/main" val="20878875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1283</TotalTime>
  <Words>1764</Words>
  <Application>Microsoft Office PowerPoint</Application>
  <PresentationFormat>Panorámica</PresentationFormat>
  <Paragraphs>119</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Courier New</vt:lpstr>
      <vt:lpstr>Lucida Sans</vt:lpstr>
      <vt:lpstr>Times New Roman</vt:lpstr>
      <vt:lpstr>Tema de Office</vt:lpstr>
      <vt:lpstr>Conference “Natural products for crop protection” – CSIC /CITA</vt:lpstr>
      <vt:lpstr>LIFE Project “Waste4Green”: Sustainable and green agri-waste based biopesticides</vt:lpstr>
      <vt:lpstr>Erasmus+ project (BET) “Biocontrol e-training”</vt:lpstr>
      <vt:lpstr>Erasmus+ project (EOHUB) “European Hub on Essential Oils”</vt:lpstr>
      <vt:lpstr>i-COOP+ Project “Valorization of Colombian agroforestry residues” </vt:lpstr>
      <vt:lpstr>Webinar "Exploitation and use of natural substances in agroforestry residues"  </vt:lpstr>
      <vt:lpstr>Presentación de PowerPoint</vt:lpstr>
      <vt:lpstr>SIMPOSIO DE INVESTIGACIÓN EN PRODUCTOS NATURALES BIOACTIVOS:    “INNOVACION EN BIOPLAGUICIDAS Y FARMACOS DESDE RESIDUOS AGROFORESTALES, PLANTAS Y MICROORGANISMOS” Noviembre, 2021 Granada"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LUCÍA MARTÍN CASTILLO</dc:creator>
  <cp:lastModifiedBy>AZUCENA</cp:lastModifiedBy>
  <cp:revision>15</cp:revision>
  <dcterms:created xsi:type="dcterms:W3CDTF">2021-02-25T14:47:27Z</dcterms:created>
  <dcterms:modified xsi:type="dcterms:W3CDTF">2021-02-26T12:34:25Z</dcterms:modified>
</cp:coreProperties>
</file>